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48" r:id="rId1"/>
  </p:sldMasterIdLst>
  <p:sldIdLst>
    <p:sldId id="256" r:id="rId2"/>
    <p:sldId id="335" r:id="rId3"/>
    <p:sldId id="430" r:id="rId4"/>
    <p:sldId id="429" r:id="rId5"/>
    <p:sldId id="417" r:id="rId6"/>
    <p:sldId id="431" r:id="rId7"/>
    <p:sldId id="434" r:id="rId8"/>
    <p:sldId id="438" r:id="rId9"/>
    <p:sldId id="439" r:id="rId10"/>
    <p:sldId id="437" r:id="rId11"/>
    <p:sldId id="436" r:id="rId12"/>
    <p:sldId id="435" r:id="rId13"/>
    <p:sldId id="433" r:id="rId14"/>
    <p:sldId id="418" r:id="rId15"/>
    <p:sldId id="420" r:id="rId16"/>
    <p:sldId id="440" r:id="rId17"/>
    <p:sldId id="443" r:id="rId18"/>
    <p:sldId id="333" r:id="rId19"/>
    <p:sldId id="340" r:id="rId20"/>
    <p:sldId id="341" r:id="rId21"/>
    <p:sldId id="342" r:id="rId22"/>
    <p:sldId id="343" r:id="rId23"/>
    <p:sldId id="313" r:id="rId24"/>
    <p:sldId id="314" r:id="rId25"/>
    <p:sldId id="315" r:id="rId26"/>
    <p:sldId id="316" r:id="rId27"/>
    <p:sldId id="317" r:id="rId28"/>
    <p:sldId id="318" r:id="rId29"/>
    <p:sldId id="319" r:id="rId30"/>
    <p:sldId id="320" r:id="rId31"/>
    <p:sldId id="321" r:id="rId32"/>
    <p:sldId id="322" r:id="rId33"/>
    <p:sldId id="323" r:id="rId34"/>
    <p:sldId id="324" r:id="rId35"/>
    <p:sldId id="325" r:id="rId36"/>
    <p:sldId id="326" r:id="rId37"/>
    <p:sldId id="327" r:id="rId38"/>
    <p:sldId id="328" r:id="rId39"/>
    <p:sldId id="329" r:id="rId40"/>
    <p:sldId id="357" r:id="rId41"/>
    <p:sldId id="428" r:id="rId42"/>
    <p:sldId id="424" r:id="rId43"/>
    <p:sldId id="425" r:id="rId44"/>
    <p:sldId id="426" r:id="rId45"/>
    <p:sldId id="421" r:id="rId46"/>
    <p:sldId id="427" r:id="rId47"/>
    <p:sldId id="358" r:id="rId48"/>
    <p:sldId id="359" r:id="rId49"/>
    <p:sldId id="360" r:id="rId50"/>
    <p:sldId id="361" r:id="rId51"/>
    <p:sldId id="362" r:id="rId52"/>
    <p:sldId id="363" r:id="rId53"/>
    <p:sldId id="364" r:id="rId54"/>
    <p:sldId id="365" r:id="rId55"/>
    <p:sldId id="366" r:id="rId56"/>
    <p:sldId id="367" r:id="rId57"/>
    <p:sldId id="368" r:id="rId58"/>
    <p:sldId id="369" r:id="rId59"/>
    <p:sldId id="370" r:id="rId60"/>
    <p:sldId id="371" r:id="rId61"/>
    <p:sldId id="372" r:id="rId62"/>
    <p:sldId id="373" r:id="rId63"/>
    <p:sldId id="374" r:id="rId64"/>
    <p:sldId id="375" r:id="rId65"/>
    <p:sldId id="376" r:id="rId66"/>
    <p:sldId id="377" r:id="rId67"/>
    <p:sldId id="378" r:id="rId68"/>
    <p:sldId id="379" r:id="rId69"/>
    <p:sldId id="380" r:id="rId70"/>
    <p:sldId id="381" r:id="rId71"/>
    <p:sldId id="382" r:id="rId72"/>
    <p:sldId id="383" r:id="rId73"/>
    <p:sldId id="384" r:id="rId74"/>
    <p:sldId id="387" r:id="rId75"/>
    <p:sldId id="388" r:id="rId76"/>
    <p:sldId id="389" r:id="rId77"/>
    <p:sldId id="390" r:id="rId78"/>
    <p:sldId id="391" r:id="rId79"/>
    <p:sldId id="392" r:id="rId80"/>
    <p:sldId id="393" r:id="rId81"/>
    <p:sldId id="394" r:id="rId82"/>
    <p:sldId id="395" r:id="rId83"/>
    <p:sldId id="396" r:id="rId84"/>
    <p:sldId id="397" r:id="rId85"/>
    <p:sldId id="398" r:id="rId86"/>
    <p:sldId id="399" r:id="rId87"/>
    <p:sldId id="400" r:id="rId88"/>
    <p:sldId id="401" r:id="rId89"/>
    <p:sldId id="402" r:id="rId9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955" y="-77"/>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035F6E61-8B45-40A8-BEFA-B0ABF749AF21}" type="datetimeFigureOut">
              <a:rPr lang="en-US" smtClean="0"/>
              <a:t>3/23/2015</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2FBF4C9E-376D-4B51-96F7-E84FFC6DAF0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35F6E61-8B45-40A8-BEFA-B0ABF749AF21}" type="datetimeFigureOut">
              <a:rPr lang="en-US" smtClean="0"/>
              <a:t>3/23/2015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BF4C9E-376D-4B51-96F7-E84FFC6DAF0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35F6E61-8B45-40A8-BEFA-B0ABF749AF21}" type="datetimeFigureOut">
              <a:rPr lang="en-US" smtClean="0"/>
              <a:t>3/23/2015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BF4C9E-376D-4B51-96F7-E84FFC6DAF0D}"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35F6E61-8B45-40A8-BEFA-B0ABF749AF21}" type="datetimeFigureOut">
              <a:rPr lang="en-US" smtClean="0"/>
              <a:t>3/23/2015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BF4C9E-376D-4B51-96F7-E84FFC6DAF0D}"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035F6E61-8B45-40A8-BEFA-B0ABF749AF21}" type="datetimeFigureOut">
              <a:rPr lang="en-US" smtClean="0"/>
              <a:t>3/23/2015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BF4C9E-376D-4B51-96F7-E84FFC6DAF0D}"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35F6E61-8B45-40A8-BEFA-B0ABF749AF21}" type="datetimeFigureOut">
              <a:rPr lang="en-US" smtClean="0"/>
              <a:t>3/23/2015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BF4C9E-376D-4B51-96F7-E84FFC6DAF0D}"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035F6E61-8B45-40A8-BEFA-B0ABF749AF21}" type="datetimeFigureOut">
              <a:rPr lang="en-US" smtClean="0"/>
              <a:t>3/23/2015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FBF4C9E-376D-4B51-96F7-E84FFC6DAF0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35F6E61-8B45-40A8-BEFA-B0ABF749AF21}" type="datetimeFigureOut">
              <a:rPr lang="en-US" smtClean="0"/>
              <a:t>3/23/2015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FBF4C9E-376D-4B51-96F7-E84FFC6DAF0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5F6E61-8B45-40A8-BEFA-B0ABF749AF21}" type="datetimeFigureOut">
              <a:rPr lang="en-US" smtClean="0"/>
              <a:t>3/23/2015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FBF4C9E-376D-4B51-96F7-E84FFC6DAF0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35F6E61-8B45-40A8-BEFA-B0ABF749AF21}" type="datetimeFigureOut">
              <a:rPr lang="en-US" smtClean="0"/>
              <a:t>3/23/2015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BF4C9E-376D-4B51-96F7-E84FFC6DAF0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35F6E61-8B45-40A8-BEFA-B0ABF749AF21}" type="datetimeFigureOut">
              <a:rPr lang="en-US" smtClean="0"/>
              <a:t>3/23/2015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2FBF4C9E-376D-4B51-96F7-E84FFC6DAF0D}" type="slidenum">
              <a:rPr lang="en-US" smtClean="0"/>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035F6E61-8B45-40A8-BEFA-B0ABF749AF21}" type="datetimeFigureOut">
              <a:rPr lang="en-US" smtClean="0"/>
              <a:t>3/23/2015</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2FBF4C9E-376D-4B51-96F7-E84FFC6DAF0D}" type="slidenum">
              <a:rPr lang="en-US" smtClean="0"/>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dk1" tx1="lt1" bg2="dk2" tx2="lt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8" r:id="rId10"/>
    <p:sldLayoutId id="2147483959"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066799"/>
            <a:ext cx="7772400" cy="2743201"/>
          </a:xfrm>
        </p:spPr>
        <p:txBody>
          <a:bodyPr>
            <a:normAutofit fontScale="90000"/>
          </a:bodyPr>
          <a:lstStyle/>
          <a:p>
            <a:r>
              <a:rPr lang="en-GB" b="1" dirty="0" smtClean="0"/>
              <a:t>Policy Space and Industrial Development </a:t>
            </a:r>
            <a:br>
              <a:rPr lang="en-GB" b="1" dirty="0" smtClean="0"/>
            </a:br>
            <a:r>
              <a:rPr lang="en-GB" b="1" dirty="0" smtClean="0"/>
              <a:t>in Historical Perspective</a:t>
            </a:r>
            <a:br>
              <a:rPr lang="en-GB" b="1" dirty="0" smtClean="0"/>
            </a:br>
            <a:endParaRPr lang="en-US" dirty="0"/>
          </a:p>
        </p:txBody>
      </p:sp>
      <p:sp>
        <p:nvSpPr>
          <p:cNvPr id="3" name="Subtitle 2"/>
          <p:cNvSpPr>
            <a:spLocks noGrp="1"/>
          </p:cNvSpPr>
          <p:nvPr>
            <p:ph type="subTitle" idx="1"/>
          </p:nvPr>
        </p:nvSpPr>
        <p:spPr>
          <a:xfrm>
            <a:off x="1371600" y="4191000"/>
            <a:ext cx="6400800" cy="1752600"/>
          </a:xfrm>
        </p:spPr>
        <p:txBody>
          <a:bodyPr>
            <a:normAutofit fontScale="25000" lnSpcReduction="20000"/>
          </a:bodyPr>
          <a:lstStyle/>
          <a:p>
            <a:r>
              <a:rPr lang="en-GB" dirty="0" smtClean="0"/>
              <a:t/>
            </a:r>
            <a:br>
              <a:rPr lang="en-GB" dirty="0" smtClean="0"/>
            </a:br>
            <a:r>
              <a:rPr lang="en-GB" sz="8600" b="1" dirty="0" smtClean="0"/>
              <a:t>By Rick </a:t>
            </a:r>
            <a:r>
              <a:rPr lang="en-GB" sz="8600" b="1" dirty="0" err="1" smtClean="0"/>
              <a:t>Rowden</a:t>
            </a:r>
            <a:r>
              <a:rPr lang="en-GB" sz="8600" b="1" dirty="0" smtClean="0"/>
              <a:t>, </a:t>
            </a:r>
            <a:r>
              <a:rPr lang="en-GB" sz="8600" b="1" dirty="0" err="1" smtClean="0"/>
              <a:t>ActionAid</a:t>
            </a:r>
            <a:endParaRPr lang="en-GB" sz="8600" b="1" dirty="0" smtClean="0"/>
          </a:p>
          <a:p>
            <a:r>
              <a:rPr lang="en-GB" sz="8600" b="1" dirty="0" smtClean="0"/>
              <a:t>Training Workshop on </a:t>
            </a:r>
          </a:p>
          <a:p>
            <a:r>
              <a:rPr lang="en-GB" sz="8600" b="1" dirty="0" smtClean="0"/>
              <a:t>Policy Space and Industrial Development</a:t>
            </a:r>
          </a:p>
          <a:p>
            <a:r>
              <a:rPr lang="en-GB" sz="8600" b="1" dirty="0" smtClean="0"/>
              <a:t>Vietnam, 27-28 March 2015</a:t>
            </a:r>
          </a:p>
          <a:p>
            <a:r>
              <a:rPr lang="en-GB" b="1" dirty="0" smtClean="0"/>
              <a:t/>
            </a:r>
            <a:br>
              <a:rPr lang="en-GB" b="1" dirty="0" smtClean="0"/>
            </a:br>
            <a:endParaRPr lang="en-US"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447800"/>
          </a:xfrm>
        </p:spPr>
        <p:txBody>
          <a:bodyPr>
            <a:normAutofit fontScale="90000"/>
          </a:bodyPr>
          <a:lstStyle/>
          <a:p>
            <a:r>
              <a:rPr lang="en-US" dirty="0" smtClean="0"/>
              <a:t>Development as industrialization</a:t>
            </a:r>
            <a:br>
              <a:rPr lang="en-US" dirty="0" smtClean="0"/>
            </a:br>
            <a:endParaRPr lang="en-US" dirty="0"/>
          </a:p>
        </p:txBody>
      </p:sp>
      <p:sp>
        <p:nvSpPr>
          <p:cNvPr id="3" name="Content Placeholder 2"/>
          <p:cNvSpPr>
            <a:spLocks noGrp="1"/>
          </p:cNvSpPr>
          <p:nvPr>
            <p:ph idx="1"/>
          </p:nvPr>
        </p:nvSpPr>
        <p:spPr/>
        <p:txBody>
          <a:bodyPr>
            <a:normAutofit/>
          </a:bodyPr>
          <a:lstStyle/>
          <a:p>
            <a:r>
              <a:rPr lang="en-US" dirty="0" smtClean="0"/>
              <a:t>inadequate indicators:</a:t>
            </a:r>
          </a:p>
          <a:p>
            <a:pPr lvl="1"/>
            <a:r>
              <a:rPr lang="en-US" sz="2600" dirty="0" smtClean="0"/>
              <a:t>GDP growth</a:t>
            </a:r>
          </a:p>
          <a:p>
            <a:pPr lvl="1"/>
            <a:r>
              <a:rPr lang="en-US" sz="2600" dirty="0" smtClean="0"/>
              <a:t>level of exports/value of exports</a:t>
            </a:r>
          </a:p>
          <a:p>
            <a:r>
              <a:rPr lang="en-US" dirty="0" smtClean="0"/>
              <a:t>better indicators:</a:t>
            </a:r>
          </a:p>
          <a:p>
            <a:pPr lvl="1"/>
            <a:r>
              <a:rPr lang="en-US" sz="2600" dirty="0" smtClean="0"/>
              <a:t>manufacturing as a percent of GDP</a:t>
            </a:r>
          </a:p>
          <a:p>
            <a:pPr>
              <a:buNone/>
            </a:pP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447800"/>
          </a:xfrm>
        </p:spPr>
        <p:txBody>
          <a:bodyPr>
            <a:normAutofit fontScale="90000"/>
          </a:bodyPr>
          <a:lstStyle/>
          <a:p>
            <a:r>
              <a:rPr lang="en-US" dirty="0" smtClean="0"/>
              <a:t>Development as industrialization</a:t>
            </a:r>
            <a:br>
              <a:rPr lang="en-US" dirty="0" smtClean="0"/>
            </a:br>
            <a:endParaRPr lang="en-US" dirty="0"/>
          </a:p>
        </p:txBody>
      </p:sp>
      <p:sp>
        <p:nvSpPr>
          <p:cNvPr id="3" name="Content Placeholder 2"/>
          <p:cNvSpPr>
            <a:spLocks noGrp="1"/>
          </p:cNvSpPr>
          <p:nvPr>
            <p:ph idx="1"/>
          </p:nvPr>
        </p:nvSpPr>
        <p:spPr/>
        <p:txBody>
          <a:bodyPr>
            <a:normAutofit/>
          </a:bodyPr>
          <a:lstStyle/>
          <a:p>
            <a:r>
              <a:rPr lang="en-US" dirty="0" smtClean="0"/>
              <a:t>inadequate indicators:</a:t>
            </a:r>
          </a:p>
          <a:p>
            <a:pPr lvl="1"/>
            <a:r>
              <a:rPr lang="en-US" sz="2600" dirty="0" smtClean="0"/>
              <a:t>GDP growth</a:t>
            </a:r>
          </a:p>
          <a:p>
            <a:pPr lvl="1"/>
            <a:r>
              <a:rPr lang="en-US" sz="2600" dirty="0" smtClean="0"/>
              <a:t>level of exports/value of exports</a:t>
            </a:r>
          </a:p>
          <a:p>
            <a:r>
              <a:rPr lang="en-US" dirty="0" smtClean="0"/>
              <a:t>better indicators:</a:t>
            </a:r>
          </a:p>
          <a:p>
            <a:pPr lvl="1"/>
            <a:r>
              <a:rPr lang="en-US" sz="2600" dirty="0" smtClean="0"/>
              <a:t>manufacturing as a percent of GDP</a:t>
            </a:r>
          </a:p>
          <a:p>
            <a:pPr lvl="1"/>
            <a:r>
              <a:rPr lang="en-US" sz="2600" dirty="0" smtClean="0"/>
              <a:t>manufacturing value-added (MVA) as % of GDP</a:t>
            </a:r>
          </a:p>
          <a:p>
            <a:pPr>
              <a:buNone/>
            </a:pP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447800"/>
          </a:xfrm>
        </p:spPr>
        <p:txBody>
          <a:bodyPr>
            <a:normAutofit fontScale="90000"/>
          </a:bodyPr>
          <a:lstStyle/>
          <a:p>
            <a:r>
              <a:rPr lang="en-US" dirty="0" smtClean="0"/>
              <a:t>Development as industrialization</a:t>
            </a:r>
            <a:br>
              <a:rPr lang="en-US" dirty="0" smtClean="0"/>
            </a:br>
            <a:endParaRPr lang="en-US" dirty="0"/>
          </a:p>
        </p:txBody>
      </p:sp>
      <p:sp>
        <p:nvSpPr>
          <p:cNvPr id="3" name="Content Placeholder 2"/>
          <p:cNvSpPr>
            <a:spLocks noGrp="1"/>
          </p:cNvSpPr>
          <p:nvPr>
            <p:ph idx="1"/>
          </p:nvPr>
        </p:nvSpPr>
        <p:spPr/>
        <p:txBody>
          <a:bodyPr>
            <a:normAutofit/>
          </a:bodyPr>
          <a:lstStyle/>
          <a:p>
            <a:r>
              <a:rPr lang="en-US" dirty="0" smtClean="0"/>
              <a:t>inadequate indicators:</a:t>
            </a:r>
          </a:p>
          <a:p>
            <a:pPr lvl="1"/>
            <a:r>
              <a:rPr lang="en-US" sz="2600" dirty="0" smtClean="0"/>
              <a:t>GDP growth</a:t>
            </a:r>
          </a:p>
          <a:p>
            <a:pPr lvl="1"/>
            <a:r>
              <a:rPr lang="en-US" sz="2600" dirty="0" smtClean="0"/>
              <a:t>level of exports/value of exports</a:t>
            </a:r>
          </a:p>
          <a:p>
            <a:r>
              <a:rPr lang="en-US" dirty="0" smtClean="0"/>
              <a:t>better indicators:</a:t>
            </a:r>
          </a:p>
          <a:p>
            <a:pPr lvl="1"/>
            <a:r>
              <a:rPr lang="en-US" sz="2600" dirty="0" smtClean="0"/>
              <a:t>manufacturing as a percent of GDP</a:t>
            </a:r>
          </a:p>
          <a:p>
            <a:pPr lvl="1"/>
            <a:r>
              <a:rPr lang="en-US" sz="2600" dirty="0" smtClean="0"/>
              <a:t>manufacturing value-added (MVA) as % of GDP</a:t>
            </a:r>
          </a:p>
          <a:p>
            <a:pPr lvl="1"/>
            <a:r>
              <a:rPr lang="en-US" sz="2600" dirty="0" smtClean="0"/>
              <a:t>MVA as a percent of exports</a:t>
            </a:r>
          </a:p>
          <a:p>
            <a:pPr>
              <a:buNone/>
            </a:pP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447800"/>
          </a:xfrm>
        </p:spPr>
        <p:txBody>
          <a:bodyPr>
            <a:normAutofit fontScale="90000"/>
          </a:bodyPr>
          <a:lstStyle/>
          <a:p>
            <a:r>
              <a:rPr lang="en-US" dirty="0" smtClean="0"/>
              <a:t>Development as industrialization</a:t>
            </a:r>
            <a:br>
              <a:rPr lang="en-US" dirty="0" smtClean="0"/>
            </a:br>
            <a:endParaRPr lang="en-US" dirty="0"/>
          </a:p>
        </p:txBody>
      </p:sp>
      <p:sp>
        <p:nvSpPr>
          <p:cNvPr id="3" name="Content Placeholder 2"/>
          <p:cNvSpPr>
            <a:spLocks noGrp="1"/>
          </p:cNvSpPr>
          <p:nvPr>
            <p:ph idx="1"/>
          </p:nvPr>
        </p:nvSpPr>
        <p:spPr/>
        <p:txBody>
          <a:bodyPr>
            <a:normAutofit/>
          </a:bodyPr>
          <a:lstStyle/>
          <a:p>
            <a:r>
              <a:rPr lang="en-US" dirty="0" smtClean="0"/>
              <a:t>inadequate indicators:</a:t>
            </a:r>
          </a:p>
          <a:p>
            <a:pPr lvl="1"/>
            <a:r>
              <a:rPr lang="en-US" sz="2600" dirty="0" smtClean="0"/>
              <a:t>GDP growth</a:t>
            </a:r>
          </a:p>
          <a:p>
            <a:pPr lvl="1"/>
            <a:r>
              <a:rPr lang="en-US" sz="2600" dirty="0" smtClean="0"/>
              <a:t>level of exports/value of exports</a:t>
            </a:r>
          </a:p>
          <a:p>
            <a:r>
              <a:rPr lang="en-US" dirty="0" smtClean="0"/>
              <a:t>better indicators:</a:t>
            </a:r>
          </a:p>
          <a:p>
            <a:pPr lvl="1"/>
            <a:r>
              <a:rPr lang="en-US" sz="2600" dirty="0" smtClean="0"/>
              <a:t>manufacturing as a percent of GDP</a:t>
            </a:r>
          </a:p>
          <a:p>
            <a:pPr lvl="1"/>
            <a:r>
              <a:rPr lang="en-US" sz="2600" dirty="0" smtClean="0"/>
              <a:t>manufacturing value-added (MVA) as % of GDP</a:t>
            </a:r>
          </a:p>
          <a:p>
            <a:pPr lvl="1"/>
            <a:r>
              <a:rPr lang="en-US" sz="2600" dirty="0" smtClean="0"/>
              <a:t>MVA as a percent of exports</a:t>
            </a:r>
          </a:p>
          <a:p>
            <a:pPr lvl="1"/>
            <a:r>
              <a:rPr lang="en-US" sz="2600" dirty="0" smtClean="0"/>
              <a:t>wages as a percent of GDP</a:t>
            </a:r>
          </a:p>
          <a:p>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143000"/>
          </a:xfrm>
        </p:spPr>
        <p:txBody>
          <a:bodyPr>
            <a:normAutofit fontScale="90000"/>
          </a:bodyPr>
          <a:lstStyle/>
          <a:p>
            <a:r>
              <a:rPr lang="en-US" dirty="0" smtClean="0"/>
              <a:t>Development as industrialization</a:t>
            </a:r>
            <a:br>
              <a:rPr lang="en-US" dirty="0" smtClean="0"/>
            </a:br>
            <a:endParaRPr lang="en-US" dirty="0"/>
          </a:p>
        </p:txBody>
      </p:sp>
      <p:sp>
        <p:nvSpPr>
          <p:cNvPr id="3" name="Content Placeholder 2"/>
          <p:cNvSpPr>
            <a:spLocks noGrp="1"/>
          </p:cNvSpPr>
          <p:nvPr>
            <p:ph idx="1"/>
          </p:nvPr>
        </p:nvSpPr>
        <p:spPr/>
        <p:txBody>
          <a:bodyPr/>
          <a:lstStyle/>
          <a:p>
            <a:pPr>
              <a:buNone/>
            </a:pP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Development as industrialization</a:t>
            </a:r>
          </a:p>
        </p:txBody>
      </p:sp>
      <p:sp>
        <p:nvSpPr>
          <p:cNvPr id="3" name="Content Placeholder 2"/>
          <p:cNvSpPr>
            <a:spLocks noGrp="1"/>
          </p:cNvSpPr>
          <p:nvPr>
            <p:ph idx="1"/>
          </p:nvPr>
        </p:nvSpPr>
        <p:spPr/>
        <p:txBody>
          <a:bodyPr/>
          <a:lstStyle/>
          <a:p>
            <a:pPr lvl="1"/>
            <a:r>
              <a:rPr lang="en-US" dirty="0" smtClean="0"/>
              <a:t>caveat 1: production must not be based on fossil fuels</a:t>
            </a:r>
          </a:p>
          <a:p>
            <a:pPr>
              <a:buNone/>
            </a:pP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Development as industrialization</a:t>
            </a:r>
          </a:p>
        </p:txBody>
      </p:sp>
      <p:sp>
        <p:nvSpPr>
          <p:cNvPr id="3" name="Content Placeholder 2"/>
          <p:cNvSpPr>
            <a:spLocks noGrp="1"/>
          </p:cNvSpPr>
          <p:nvPr>
            <p:ph idx="1"/>
          </p:nvPr>
        </p:nvSpPr>
        <p:spPr>
          <a:xfrm>
            <a:off x="457200" y="1981200"/>
            <a:ext cx="8229600" cy="4389120"/>
          </a:xfrm>
        </p:spPr>
        <p:txBody>
          <a:bodyPr/>
          <a:lstStyle/>
          <a:p>
            <a:pPr lvl="1"/>
            <a:r>
              <a:rPr lang="en-US" dirty="0" smtClean="0"/>
              <a:t>caveat 1: production must not be based on fossil fuels</a:t>
            </a:r>
          </a:p>
          <a:p>
            <a:pPr lvl="1"/>
            <a:r>
              <a:rPr lang="en-US" dirty="0" smtClean="0"/>
              <a:t>caveat 2: production must be based on recycled inputs and outputs</a:t>
            </a:r>
          </a:p>
          <a:p>
            <a:pPr>
              <a:buNone/>
            </a:pP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Development as industrialization</a:t>
            </a:r>
          </a:p>
        </p:txBody>
      </p:sp>
      <p:sp>
        <p:nvSpPr>
          <p:cNvPr id="3" name="Content Placeholder 2"/>
          <p:cNvSpPr>
            <a:spLocks noGrp="1"/>
          </p:cNvSpPr>
          <p:nvPr>
            <p:ph idx="1"/>
          </p:nvPr>
        </p:nvSpPr>
        <p:spPr/>
        <p:txBody>
          <a:bodyPr/>
          <a:lstStyle/>
          <a:p>
            <a:pPr lvl="1"/>
            <a:r>
              <a:rPr lang="en-US" dirty="0" smtClean="0"/>
              <a:t>caveat 1: production must not be based on fossil fuels</a:t>
            </a:r>
          </a:p>
          <a:p>
            <a:pPr lvl="1"/>
            <a:r>
              <a:rPr lang="en-US" dirty="0" smtClean="0"/>
              <a:t>caveat 2: production must be based on recycled inputs and outputs</a:t>
            </a:r>
          </a:p>
          <a:p>
            <a:pPr lvl="1"/>
            <a:r>
              <a:rPr lang="en-US" dirty="0" smtClean="0"/>
              <a:t>caveat 3: environmental regulation must be enforced </a:t>
            </a:r>
          </a:p>
          <a:p>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1" algn="ctr" rtl="0">
              <a:spcBef>
                <a:spcPct val="0"/>
              </a:spcBef>
            </a:pPr>
            <a:r>
              <a:rPr lang="en-GB" sz="3600" b="1" dirty="0" smtClean="0">
                <a:solidFill>
                  <a:schemeClr val="tx1"/>
                </a:solidFill>
                <a:latin typeface="+mj-lt"/>
              </a:rPr>
              <a:t>What is “Policy Space”?</a:t>
            </a:r>
            <a:r>
              <a:rPr lang="en-GB" i="1" dirty="0" smtClean="0"/>
              <a:t/>
            </a:r>
            <a:br>
              <a:rPr lang="en-GB" i="1" dirty="0" smtClean="0"/>
            </a:br>
            <a:endParaRPr lang="en-US" dirty="0"/>
          </a:p>
        </p:txBody>
      </p:sp>
      <p:sp>
        <p:nvSpPr>
          <p:cNvPr id="3" name="Content Placeholder 2"/>
          <p:cNvSpPr>
            <a:spLocks noGrp="1"/>
          </p:cNvSpPr>
          <p:nvPr>
            <p:ph idx="1"/>
          </p:nvPr>
        </p:nvSpPr>
        <p:spPr/>
        <p:txBody>
          <a:bodyPr/>
          <a:lstStyle/>
          <a:p>
            <a:r>
              <a:rPr lang="en-US" dirty="0" smtClean="0"/>
              <a:t>National Development Strategies (NDS) are not about today</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1" algn="ctr" rtl="0">
              <a:spcBef>
                <a:spcPct val="0"/>
              </a:spcBef>
            </a:pPr>
            <a:r>
              <a:rPr lang="en-GB" sz="3600" b="1" dirty="0" smtClean="0">
                <a:solidFill>
                  <a:schemeClr val="tx1"/>
                </a:solidFill>
              </a:rPr>
              <a:t>What is “Policy Space”?</a:t>
            </a:r>
            <a:r>
              <a:rPr lang="en-GB" i="1" dirty="0" smtClean="0"/>
              <a:t/>
            </a:r>
            <a:br>
              <a:rPr lang="en-GB" i="1" dirty="0" smtClean="0"/>
            </a:br>
            <a:endParaRPr lang="en-US" dirty="0"/>
          </a:p>
        </p:txBody>
      </p:sp>
      <p:sp>
        <p:nvSpPr>
          <p:cNvPr id="3" name="Content Placeholder 2"/>
          <p:cNvSpPr>
            <a:spLocks noGrp="1"/>
          </p:cNvSpPr>
          <p:nvPr>
            <p:ph idx="1"/>
          </p:nvPr>
        </p:nvSpPr>
        <p:spPr/>
        <p:txBody>
          <a:bodyPr/>
          <a:lstStyle/>
          <a:p>
            <a:r>
              <a:rPr lang="en-US" dirty="0" smtClean="0"/>
              <a:t>National Development Strategies (NDS) are not about today</a:t>
            </a:r>
          </a:p>
          <a:p>
            <a:r>
              <a:rPr lang="en-US" dirty="0" smtClean="0"/>
              <a:t>NDS are about the new, higher value-added manufacturing and services industries that will be developed over the next 30, 40 and 50 years </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00200"/>
            <a:ext cx="8229600" cy="1905000"/>
          </a:xfrm>
        </p:spPr>
        <p:txBody>
          <a:bodyPr>
            <a:normAutofit fontScale="90000"/>
          </a:bodyPr>
          <a:lstStyle/>
          <a:p>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endParaRPr lang="en-US" dirty="0"/>
          </a:p>
        </p:txBody>
      </p:sp>
      <p:sp>
        <p:nvSpPr>
          <p:cNvPr id="3" name="Content Placeholder 2"/>
          <p:cNvSpPr>
            <a:spLocks noGrp="1"/>
          </p:cNvSpPr>
          <p:nvPr>
            <p:ph idx="1"/>
          </p:nvPr>
        </p:nvSpPr>
        <p:spPr>
          <a:xfrm>
            <a:off x="457200" y="1524000"/>
            <a:ext cx="8229600" cy="4800600"/>
          </a:xfrm>
        </p:spPr>
        <p:txBody>
          <a:bodyPr/>
          <a:lstStyle/>
          <a:p>
            <a:pPr lvl="1">
              <a:buNone/>
            </a:pPr>
            <a:endParaRPr lang="en-GB" sz="2800" i="1" dirty="0" smtClean="0"/>
          </a:p>
          <a:p>
            <a:pPr lvl="1">
              <a:buFont typeface="Wingdings" pitchFamily="2" charset="2"/>
              <a:buChar char="§"/>
            </a:pPr>
            <a:r>
              <a:rPr lang="en-GB" sz="2800" i="1" dirty="0" smtClean="0"/>
              <a:t>What is “Policy Space”?</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1" algn="ctr" rtl="0">
              <a:spcBef>
                <a:spcPct val="0"/>
              </a:spcBef>
            </a:pPr>
            <a:r>
              <a:rPr lang="en-GB" sz="3600" b="1" dirty="0" smtClean="0">
                <a:solidFill>
                  <a:schemeClr val="tx1"/>
                </a:solidFill>
              </a:rPr>
              <a:t>What is “Policy Space”?</a:t>
            </a:r>
            <a:r>
              <a:rPr lang="en-GB" i="1" dirty="0" smtClean="0"/>
              <a:t/>
            </a:r>
            <a:br>
              <a:rPr lang="en-GB" i="1" dirty="0" smtClean="0"/>
            </a:br>
            <a:endParaRPr lang="en-US" dirty="0"/>
          </a:p>
        </p:txBody>
      </p:sp>
      <p:sp>
        <p:nvSpPr>
          <p:cNvPr id="3" name="Content Placeholder 2"/>
          <p:cNvSpPr>
            <a:spLocks noGrp="1"/>
          </p:cNvSpPr>
          <p:nvPr>
            <p:ph idx="1"/>
          </p:nvPr>
        </p:nvSpPr>
        <p:spPr/>
        <p:txBody>
          <a:bodyPr>
            <a:normAutofit/>
          </a:bodyPr>
          <a:lstStyle/>
          <a:p>
            <a:r>
              <a:rPr lang="en-US" dirty="0" smtClean="0"/>
              <a:t>National Development Strategies (NDS) are not about today</a:t>
            </a:r>
          </a:p>
          <a:p>
            <a:r>
              <a:rPr lang="en-US" dirty="0" smtClean="0"/>
              <a:t>NDS are about the new, higher value-added manufacturing and services industries that will be developed over the next 30, 40 and 50 years </a:t>
            </a:r>
          </a:p>
          <a:p>
            <a:r>
              <a:rPr lang="en-US" dirty="0" smtClean="0"/>
              <a:t>and the policies that will be needed to support them.</a:t>
            </a:r>
          </a:p>
          <a:p>
            <a:pPr>
              <a:buNone/>
            </a:pP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lgn="ctr" rtl="0">
              <a:spcBef>
                <a:spcPct val="0"/>
              </a:spcBef>
            </a:pPr>
            <a:r>
              <a:rPr lang="en-GB" sz="3600" b="1" dirty="0" smtClean="0">
                <a:solidFill>
                  <a:schemeClr val="tx1"/>
                </a:solidFill>
              </a:rPr>
              <a:t>What is “Policy Space”?</a:t>
            </a:r>
            <a:r>
              <a:rPr lang="en-GB" i="1" dirty="0" smtClean="0">
                <a:solidFill>
                  <a:schemeClr val="tx1"/>
                </a:solidFill>
              </a:rPr>
              <a:t/>
            </a:r>
            <a:br>
              <a:rPr lang="en-GB" i="1" dirty="0" smtClean="0">
                <a:solidFill>
                  <a:schemeClr val="tx1"/>
                </a:solidFill>
              </a:rPr>
            </a:br>
            <a:endParaRPr lang="en-US" dirty="0">
              <a:solidFill>
                <a:schemeClr val="tx1"/>
              </a:solidFill>
            </a:endParaRPr>
          </a:p>
        </p:txBody>
      </p:sp>
      <p:sp>
        <p:nvSpPr>
          <p:cNvPr id="3" name="Content Placeholder 2"/>
          <p:cNvSpPr>
            <a:spLocks noGrp="1"/>
          </p:cNvSpPr>
          <p:nvPr>
            <p:ph idx="1"/>
          </p:nvPr>
        </p:nvSpPr>
        <p:spPr/>
        <p:txBody>
          <a:bodyPr>
            <a:normAutofit/>
          </a:bodyPr>
          <a:lstStyle/>
          <a:p>
            <a:r>
              <a:rPr lang="en-US" dirty="0" smtClean="0"/>
              <a:t>“Policy Space” refers to the degree to which Vietnam can adopt and use many different types of industrial policies in its “policy tool box”   </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lgn="ctr" rtl="0">
              <a:spcBef>
                <a:spcPct val="0"/>
              </a:spcBef>
            </a:pPr>
            <a:r>
              <a:rPr lang="en-GB" sz="3600" b="1" dirty="0" smtClean="0">
                <a:solidFill>
                  <a:schemeClr val="tx1"/>
                </a:solidFill>
              </a:rPr>
              <a:t>What is “Policy Space”?</a:t>
            </a:r>
            <a:r>
              <a:rPr lang="en-GB" i="1" dirty="0" smtClean="0">
                <a:solidFill>
                  <a:schemeClr val="tx1"/>
                </a:solidFill>
              </a:rPr>
              <a:t/>
            </a:r>
            <a:br>
              <a:rPr lang="en-GB" i="1" dirty="0" smtClean="0">
                <a:solidFill>
                  <a:schemeClr val="tx1"/>
                </a:solidFill>
              </a:rPr>
            </a:br>
            <a:endParaRPr lang="en-US" dirty="0">
              <a:solidFill>
                <a:schemeClr val="tx1"/>
              </a:solidFill>
            </a:endParaRPr>
          </a:p>
        </p:txBody>
      </p:sp>
      <p:sp>
        <p:nvSpPr>
          <p:cNvPr id="3" name="Content Placeholder 2"/>
          <p:cNvSpPr>
            <a:spLocks noGrp="1"/>
          </p:cNvSpPr>
          <p:nvPr>
            <p:ph idx="1"/>
          </p:nvPr>
        </p:nvSpPr>
        <p:spPr/>
        <p:txBody>
          <a:bodyPr>
            <a:normAutofit lnSpcReduction="10000"/>
          </a:bodyPr>
          <a:lstStyle/>
          <a:p>
            <a:r>
              <a:rPr lang="en-US" dirty="0" smtClean="0"/>
              <a:t>“Industrial policy -- understood as targeted efforts to change the production structure of an economy in order to accelerate economic development – compared to [only focusing on] macroeconomic policy. Industrial policy is an ‘inner wheel’, whose effects depend on macro ‘outer wheels’; in particular, on the exchange rate, which is about the most important price a government has to get right in order to enable industrial policy to be effective. (The wage rate, interest rate and inflation rate are other important prices.)”                </a:t>
            </a:r>
            <a:r>
              <a:rPr lang="en-US" i="1" dirty="0" smtClean="0"/>
              <a:t>--Robert Wade, LSE</a:t>
            </a:r>
          </a:p>
          <a:p>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Policy Space</a:t>
            </a:r>
            <a:endParaRPr lang="en-US" dirty="0"/>
          </a:p>
        </p:txBody>
      </p:sp>
      <p:sp>
        <p:nvSpPr>
          <p:cNvPr id="3" name="Content Placeholder 2"/>
          <p:cNvSpPr>
            <a:spLocks noGrp="1"/>
          </p:cNvSpPr>
          <p:nvPr>
            <p:ph idx="1"/>
          </p:nvPr>
        </p:nvSpPr>
        <p:spPr/>
        <p:txBody>
          <a:bodyPr>
            <a:normAutofit/>
          </a:bodyPr>
          <a:lstStyle/>
          <a:p>
            <a:r>
              <a:rPr lang="en-US" dirty="0" smtClean="0"/>
              <a:t>The right to use industrial policies</a:t>
            </a:r>
          </a:p>
          <a:p>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Policy Space</a:t>
            </a:r>
            <a:endParaRPr lang="en-US" dirty="0"/>
          </a:p>
        </p:txBody>
      </p:sp>
      <p:sp>
        <p:nvSpPr>
          <p:cNvPr id="3" name="Content Placeholder 2"/>
          <p:cNvSpPr>
            <a:spLocks noGrp="1"/>
          </p:cNvSpPr>
          <p:nvPr>
            <p:ph idx="1"/>
          </p:nvPr>
        </p:nvSpPr>
        <p:spPr/>
        <p:txBody>
          <a:bodyPr>
            <a:normAutofit/>
          </a:bodyPr>
          <a:lstStyle/>
          <a:p>
            <a:r>
              <a:rPr lang="en-US" dirty="0" smtClean="0"/>
              <a:t>The right to use industrial policies</a:t>
            </a:r>
          </a:p>
          <a:p>
            <a:pPr lvl="2"/>
            <a:r>
              <a:rPr lang="en-US" sz="2600" dirty="0" smtClean="0"/>
              <a:t>trade protection</a:t>
            </a:r>
          </a:p>
          <a:p>
            <a:pPr>
              <a:buNone/>
            </a:pP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Policy Space</a:t>
            </a:r>
            <a:endParaRPr lang="en-US" dirty="0"/>
          </a:p>
        </p:txBody>
      </p:sp>
      <p:sp>
        <p:nvSpPr>
          <p:cNvPr id="3" name="Content Placeholder 2"/>
          <p:cNvSpPr>
            <a:spLocks noGrp="1"/>
          </p:cNvSpPr>
          <p:nvPr>
            <p:ph idx="1"/>
          </p:nvPr>
        </p:nvSpPr>
        <p:spPr/>
        <p:txBody>
          <a:bodyPr>
            <a:normAutofit/>
          </a:bodyPr>
          <a:lstStyle/>
          <a:p>
            <a:r>
              <a:rPr lang="en-US" dirty="0" smtClean="0"/>
              <a:t>The right to use industrial policies</a:t>
            </a:r>
          </a:p>
          <a:p>
            <a:pPr lvl="2"/>
            <a:r>
              <a:rPr lang="en-US" sz="2600" dirty="0" smtClean="0"/>
              <a:t>trade protection</a:t>
            </a:r>
          </a:p>
          <a:p>
            <a:pPr lvl="2"/>
            <a:r>
              <a:rPr lang="en-US" sz="2600" dirty="0" smtClean="0"/>
              <a:t>public development banks that provide long-term, low-interest commercial credit for domestic firms</a:t>
            </a:r>
          </a:p>
          <a:p>
            <a:pPr>
              <a:buNone/>
            </a:pP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Policy Space</a:t>
            </a:r>
            <a:endParaRPr lang="en-US" dirty="0"/>
          </a:p>
        </p:txBody>
      </p:sp>
      <p:sp>
        <p:nvSpPr>
          <p:cNvPr id="3" name="Content Placeholder 2"/>
          <p:cNvSpPr>
            <a:spLocks noGrp="1"/>
          </p:cNvSpPr>
          <p:nvPr>
            <p:ph idx="1"/>
          </p:nvPr>
        </p:nvSpPr>
        <p:spPr/>
        <p:txBody>
          <a:bodyPr>
            <a:normAutofit/>
          </a:bodyPr>
          <a:lstStyle/>
          <a:p>
            <a:r>
              <a:rPr lang="en-US" dirty="0" smtClean="0"/>
              <a:t>The right to use industrial policies</a:t>
            </a:r>
          </a:p>
          <a:p>
            <a:pPr lvl="2"/>
            <a:r>
              <a:rPr lang="en-US" sz="2600" dirty="0" smtClean="0"/>
              <a:t>trade protection</a:t>
            </a:r>
          </a:p>
          <a:p>
            <a:pPr lvl="2"/>
            <a:r>
              <a:rPr lang="en-US" sz="2600" dirty="0" smtClean="0"/>
              <a:t>public development banks that provide long-term, low-interest commercial credit for domestic firms</a:t>
            </a:r>
          </a:p>
          <a:p>
            <a:pPr lvl="2"/>
            <a:r>
              <a:rPr lang="en-US" sz="2600" dirty="0" smtClean="0"/>
              <a:t>taxation policies that create incentives – and disincentives – to steer capital towards priority sectors</a:t>
            </a:r>
          </a:p>
          <a:p>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Policy Space</a:t>
            </a:r>
            <a:endParaRPr lang="en-US" dirty="0"/>
          </a:p>
        </p:txBody>
      </p:sp>
      <p:sp>
        <p:nvSpPr>
          <p:cNvPr id="3" name="Content Placeholder 2"/>
          <p:cNvSpPr>
            <a:spLocks noGrp="1"/>
          </p:cNvSpPr>
          <p:nvPr>
            <p:ph idx="1"/>
          </p:nvPr>
        </p:nvSpPr>
        <p:spPr/>
        <p:txBody>
          <a:bodyPr>
            <a:normAutofit/>
          </a:bodyPr>
          <a:lstStyle/>
          <a:p>
            <a:r>
              <a:rPr lang="en-US" dirty="0" smtClean="0"/>
              <a:t>The right to use industrial policies</a:t>
            </a:r>
          </a:p>
          <a:p>
            <a:pPr lvl="2"/>
            <a:r>
              <a:rPr lang="en-US" sz="2600" dirty="0" smtClean="0"/>
              <a:t>trade protection</a:t>
            </a:r>
          </a:p>
          <a:p>
            <a:pPr lvl="2"/>
            <a:r>
              <a:rPr lang="en-US" sz="2600" dirty="0" smtClean="0"/>
              <a:t>public development banks that provide long-term, low-interest commercial credit for domestic firms</a:t>
            </a:r>
          </a:p>
          <a:p>
            <a:pPr lvl="2"/>
            <a:r>
              <a:rPr lang="en-US" sz="2600" dirty="0" smtClean="0"/>
              <a:t>taxation policies that create incentives – and disincentives – to steer capital towards priority sectors</a:t>
            </a:r>
          </a:p>
          <a:p>
            <a:pPr lvl="2"/>
            <a:r>
              <a:rPr lang="en-US" sz="2600" dirty="0" smtClean="0"/>
              <a:t>public technology support for research and development (R&amp;D) </a:t>
            </a:r>
          </a:p>
          <a:p>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Policy Space</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The right to use industrial policies</a:t>
            </a:r>
          </a:p>
          <a:p>
            <a:pPr lvl="2"/>
            <a:r>
              <a:rPr lang="en-US" sz="2800" dirty="0" smtClean="0"/>
              <a:t>trade protection</a:t>
            </a:r>
          </a:p>
          <a:p>
            <a:pPr lvl="2"/>
            <a:r>
              <a:rPr lang="en-US" sz="2800" dirty="0" smtClean="0"/>
              <a:t>public development banks that provide long-term, low-interest commercial credit for domestic firms</a:t>
            </a:r>
          </a:p>
          <a:p>
            <a:pPr lvl="2"/>
            <a:r>
              <a:rPr lang="en-US" sz="2800" dirty="0" smtClean="0"/>
              <a:t>taxation policies that create incentives – and disincentives – to steer capital towards priority sectors</a:t>
            </a:r>
          </a:p>
          <a:p>
            <a:pPr lvl="2"/>
            <a:r>
              <a:rPr lang="en-US" sz="2800" dirty="0" smtClean="0"/>
              <a:t>public technology support for research and development (R&amp;D) </a:t>
            </a:r>
          </a:p>
          <a:p>
            <a:pPr lvl="2"/>
            <a:r>
              <a:rPr lang="en-US" sz="2800" dirty="0"/>
              <a:t>s</a:t>
            </a:r>
            <a:r>
              <a:rPr lang="en-US" sz="2800" dirty="0" smtClean="0"/>
              <a:t>ubsidies for production and exports</a:t>
            </a:r>
          </a:p>
          <a:p>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Policy Space</a:t>
            </a:r>
            <a:endParaRPr lang="en-US" dirty="0"/>
          </a:p>
        </p:txBody>
      </p:sp>
      <p:sp>
        <p:nvSpPr>
          <p:cNvPr id="3" name="Content Placeholder 2"/>
          <p:cNvSpPr>
            <a:spLocks noGrp="1"/>
          </p:cNvSpPr>
          <p:nvPr>
            <p:ph idx="1"/>
          </p:nvPr>
        </p:nvSpPr>
        <p:spPr/>
        <p:txBody>
          <a:bodyPr/>
          <a:lstStyle/>
          <a:p>
            <a:r>
              <a:rPr lang="en-US" dirty="0" smtClean="0"/>
              <a:t>Policy Space in Historical Perspective</a:t>
            </a:r>
          </a:p>
          <a:p>
            <a:endParaRPr lang="en-US"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00200"/>
            <a:ext cx="8229600" cy="1905000"/>
          </a:xfrm>
        </p:spPr>
        <p:txBody>
          <a:bodyPr>
            <a:normAutofit fontScale="90000"/>
          </a:bodyPr>
          <a:lstStyle/>
          <a:p>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endParaRPr lang="en-US" dirty="0"/>
          </a:p>
        </p:txBody>
      </p:sp>
      <p:sp>
        <p:nvSpPr>
          <p:cNvPr id="3" name="Content Placeholder 2"/>
          <p:cNvSpPr>
            <a:spLocks noGrp="1"/>
          </p:cNvSpPr>
          <p:nvPr>
            <p:ph idx="1"/>
          </p:nvPr>
        </p:nvSpPr>
        <p:spPr>
          <a:xfrm>
            <a:off x="457200" y="1524000"/>
            <a:ext cx="8229600" cy="4800600"/>
          </a:xfrm>
        </p:spPr>
        <p:txBody>
          <a:bodyPr/>
          <a:lstStyle/>
          <a:p>
            <a:pPr lvl="1">
              <a:buNone/>
            </a:pPr>
            <a:endParaRPr lang="en-GB" sz="2800" i="1" dirty="0" smtClean="0"/>
          </a:p>
          <a:p>
            <a:pPr lvl="1">
              <a:buFont typeface="Wingdings" pitchFamily="2" charset="2"/>
              <a:buChar char="§"/>
            </a:pPr>
            <a:r>
              <a:rPr lang="en-GB" sz="2800" i="1" dirty="0" smtClean="0"/>
              <a:t>What is “Policy Space”?</a:t>
            </a:r>
          </a:p>
          <a:p>
            <a:pPr lvl="1">
              <a:buFont typeface="Wingdings" pitchFamily="2" charset="2"/>
              <a:buChar char="§"/>
            </a:pPr>
            <a:r>
              <a:rPr lang="en-GB" sz="2800" i="1" dirty="0" smtClean="0"/>
              <a:t>The Historical Role of Industrial Policies in the USA, Europe and East Asia</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Policy Space</a:t>
            </a:r>
            <a:endParaRPr lang="en-US" dirty="0"/>
          </a:p>
        </p:txBody>
      </p:sp>
      <p:sp>
        <p:nvSpPr>
          <p:cNvPr id="3" name="Content Placeholder 2"/>
          <p:cNvSpPr>
            <a:spLocks noGrp="1"/>
          </p:cNvSpPr>
          <p:nvPr>
            <p:ph idx="1"/>
          </p:nvPr>
        </p:nvSpPr>
        <p:spPr/>
        <p:txBody>
          <a:bodyPr/>
          <a:lstStyle/>
          <a:p>
            <a:r>
              <a:rPr lang="en-US" dirty="0" smtClean="0"/>
              <a:t>Policy Space in Historical Perspective</a:t>
            </a:r>
          </a:p>
          <a:p>
            <a:r>
              <a:rPr lang="en-US" dirty="0" smtClean="0"/>
              <a:t>No policy space under colonialism</a:t>
            </a:r>
          </a:p>
          <a:p>
            <a:endParaRPr lang="en-US" dirty="0"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Policy Space</a:t>
            </a:r>
            <a:endParaRPr lang="en-US" dirty="0"/>
          </a:p>
        </p:txBody>
      </p:sp>
      <p:sp>
        <p:nvSpPr>
          <p:cNvPr id="3" name="Content Placeholder 2"/>
          <p:cNvSpPr>
            <a:spLocks noGrp="1"/>
          </p:cNvSpPr>
          <p:nvPr>
            <p:ph idx="1"/>
          </p:nvPr>
        </p:nvSpPr>
        <p:spPr/>
        <p:txBody>
          <a:bodyPr/>
          <a:lstStyle/>
          <a:p>
            <a:r>
              <a:rPr lang="en-US" dirty="0" smtClean="0"/>
              <a:t>Policy Space in Historical Perspective</a:t>
            </a:r>
          </a:p>
          <a:p>
            <a:r>
              <a:rPr lang="en-US" dirty="0" smtClean="0"/>
              <a:t>No policy space under colonialism</a:t>
            </a:r>
          </a:p>
          <a:p>
            <a:r>
              <a:rPr lang="en-US" dirty="0" smtClean="0"/>
              <a:t>Considerable policy space </a:t>
            </a:r>
            <a:r>
              <a:rPr lang="en-US" dirty="0" smtClean="0"/>
              <a:t>1950-1980</a:t>
            </a:r>
            <a:endParaRPr lang="en-US" dirty="0" smtClean="0"/>
          </a:p>
          <a:p>
            <a:endParaRPr lang="en-US" dirty="0"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Policy Space</a:t>
            </a:r>
            <a:endParaRPr lang="en-US" dirty="0"/>
          </a:p>
        </p:txBody>
      </p:sp>
      <p:sp>
        <p:nvSpPr>
          <p:cNvPr id="3" name="Content Placeholder 2"/>
          <p:cNvSpPr>
            <a:spLocks noGrp="1"/>
          </p:cNvSpPr>
          <p:nvPr>
            <p:ph idx="1"/>
          </p:nvPr>
        </p:nvSpPr>
        <p:spPr/>
        <p:txBody>
          <a:bodyPr/>
          <a:lstStyle/>
          <a:p>
            <a:r>
              <a:rPr lang="en-US" dirty="0" smtClean="0"/>
              <a:t>Policy Space in Historical Perspective</a:t>
            </a:r>
          </a:p>
          <a:p>
            <a:r>
              <a:rPr lang="en-US" dirty="0" smtClean="0"/>
              <a:t>No policy space under colonialism</a:t>
            </a:r>
          </a:p>
          <a:p>
            <a:r>
              <a:rPr lang="en-US" dirty="0" smtClean="0"/>
              <a:t>Considerable policy space </a:t>
            </a:r>
            <a:r>
              <a:rPr lang="en-US" dirty="0" smtClean="0"/>
              <a:t>1950-1980</a:t>
            </a:r>
            <a:endParaRPr lang="en-US" dirty="0" smtClean="0"/>
          </a:p>
          <a:p>
            <a:r>
              <a:rPr lang="en-US" dirty="0" smtClean="0"/>
              <a:t>Loss of Policy Space</a:t>
            </a:r>
          </a:p>
          <a:p>
            <a:pPr>
              <a:buNone/>
            </a:pPr>
            <a:endParaRPr lang="en-US" dirty="0"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Policy Space</a:t>
            </a:r>
            <a:endParaRPr lang="en-US" dirty="0"/>
          </a:p>
        </p:txBody>
      </p:sp>
      <p:sp>
        <p:nvSpPr>
          <p:cNvPr id="3" name="Content Placeholder 2"/>
          <p:cNvSpPr>
            <a:spLocks noGrp="1"/>
          </p:cNvSpPr>
          <p:nvPr>
            <p:ph idx="1"/>
          </p:nvPr>
        </p:nvSpPr>
        <p:spPr/>
        <p:txBody>
          <a:bodyPr/>
          <a:lstStyle/>
          <a:p>
            <a:r>
              <a:rPr lang="en-US" dirty="0" smtClean="0"/>
              <a:t>Policy Space in Historical Perspective</a:t>
            </a:r>
          </a:p>
          <a:p>
            <a:r>
              <a:rPr lang="en-US" dirty="0" smtClean="0"/>
              <a:t>No policy space under colonialism</a:t>
            </a:r>
          </a:p>
          <a:p>
            <a:r>
              <a:rPr lang="en-US" dirty="0" smtClean="0"/>
              <a:t>Considerable policy space </a:t>
            </a:r>
            <a:r>
              <a:rPr lang="en-US" dirty="0" smtClean="0"/>
              <a:t>1950-1980</a:t>
            </a:r>
            <a:endParaRPr lang="en-US" dirty="0" smtClean="0"/>
          </a:p>
          <a:p>
            <a:r>
              <a:rPr lang="en-US" dirty="0" smtClean="0"/>
              <a:t>Loss of Policy Space</a:t>
            </a:r>
          </a:p>
          <a:p>
            <a:pPr lvl="2"/>
            <a:r>
              <a:rPr lang="en-US" dirty="0" smtClean="0"/>
              <a:t>IMF / World Bank loan </a:t>
            </a:r>
            <a:r>
              <a:rPr lang="en-US" dirty="0" smtClean="0"/>
              <a:t>conditions 1980s →</a:t>
            </a:r>
            <a:endParaRPr lang="en-US" dirty="0" smtClean="0"/>
          </a:p>
          <a:p>
            <a:pPr>
              <a:buNone/>
            </a:pPr>
            <a:endParaRPr lang="en-US" dirty="0"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Policy Space</a:t>
            </a:r>
            <a:endParaRPr lang="en-US" dirty="0"/>
          </a:p>
        </p:txBody>
      </p:sp>
      <p:sp>
        <p:nvSpPr>
          <p:cNvPr id="3" name="Content Placeholder 2"/>
          <p:cNvSpPr>
            <a:spLocks noGrp="1"/>
          </p:cNvSpPr>
          <p:nvPr>
            <p:ph idx="1"/>
          </p:nvPr>
        </p:nvSpPr>
        <p:spPr/>
        <p:txBody>
          <a:bodyPr/>
          <a:lstStyle/>
          <a:p>
            <a:r>
              <a:rPr lang="en-US" dirty="0" smtClean="0"/>
              <a:t>Policy Space in Historical Perspective</a:t>
            </a:r>
          </a:p>
          <a:p>
            <a:r>
              <a:rPr lang="en-US" dirty="0" smtClean="0"/>
              <a:t>No policy space under colonialism</a:t>
            </a:r>
          </a:p>
          <a:p>
            <a:r>
              <a:rPr lang="en-US" dirty="0" smtClean="0"/>
              <a:t>Considerable policy space </a:t>
            </a:r>
            <a:r>
              <a:rPr lang="en-US" dirty="0" smtClean="0"/>
              <a:t>1950-1980</a:t>
            </a:r>
            <a:endParaRPr lang="en-US" dirty="0" smtClean="0"/>
          </a:p>
          <a:p>
            <a:r>
              <a:rPr lang="en-US" dirty="0" smtClean="0"/>
              <a:t>Loss of Policy Space</a:t>
            </a:r>
          </a:p>
          <a:p>
            <a:pPr lvl="2"/>
            <a:r>
              <a:rPr lang="en-US" dirty="0" smtClean="0"/>
              <a:t>IMF / World Bank loan </a:t>
            </a:r>
            <a:r>
              <a:rPr lang="en-US" dirty="0" smtClean="0"/>
              <a:t>conditions 1980s →</a:t>
            </a:r>
            <a:endParaRPr lang="en-US" dirty="0" smtClean="0"/>
          </a:p>
          <a:p>
            <a:pPr lvl="2"/>
            <a:r>
              <a:rPr lang="en-US" dirty="0" smtClean="0"/>
              <a:t>WTO </a:t>
            </a:r>
            <a:r>
              <a:rPr lang="en-US" dirty="0" smtClean="0"/>
              <a:t>rules 1995 → </a:t>
            </a:r>
            <a:endParaRPr lang="en-US" dirty="0" smtClean="0"/>
          </a:p>
          <a:p>
            <a:pPr>
              <a:buNone/>
            </a:pPr>
            <a:endParaRPr lang="en-US" dirty="0" smtClean="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Policy Space</a:t>
            </a:r>
            <a:endParaRPr lang="en-US" dirty="0"/>
          </a:p>
        </p:txBody>
      </p:sp>
      <p:sp>
        <p:nvSpPr>
          <p:cNvPr id="3" name="Content Placeholder 2"/>
          <p:cNvSpPr>
            <a:spLocks noGrp="1"/>
          </p:cNvSpPr>
          <p:nvPr>
            <p:ph idx="1"/>
          </p:nvPr>
        </p:nvSpPr>
        <p:spPr/>
        <p:txBody>
          <a:bodyPr/>
          <a:lstStyle/>
          <a:p>
            <a:r>
              <a:rPr lang="en-US" dirty="0" smtClean="0"/>
              <a:t>Policy Space in Historical Perspective</a:t>
            </a:r>
          </a:p>
          <a:p>
            <a:r>
              <a:rPr lang="en-US" dirty="0" smtClean="0"/>
              <a:t>No policy space under colonialism</a:t>
            </a:r>
          </a:p>
          <a:p>
            <a:r>
              <a:rPr lang="en-US" dirty="0" smtClean="0"/>
              <a:t>Considerable policy space </a:t>
            </a:r>
            <a:r>
              <a:rPr lang="en-US" dirty="0" smtClean="0"/>
              <a:t>1950-1980</a:t>
            </a:r>
            <a:endParaRPr lang="en-US" dirty="0" smtClean="0"/>
          </a:p>
          <a:p>
            <a:r>
              <a:rPr lang="en-US" dirty="0" smtClean="0"/>
              <a:t>Loss of Policy Space</a:t>
            </a:r>
          </a:p>
          <a:p>
            <a:pPr lvl="2"/>
            <a:r>
              <a:rPr lang="en-US" dirty="0" smtClean="0"/>
              <a:t>IMF / World Bank loan </a:t>
            </a:r>
            <a:r>
              <a:rPr lang="en-US" dirty="0" smtClean="0"/>
              <a:t>conditions 1980s →</a:t>
            </a:r>
            <a:endParaRPr lang="en-US" dirty="0" smtClean="0"/>
          </a:p>
          <a:p>
            <a:pPr lvl="2"/>
            <a:r>
              <a:rPr lang="en-US" dirty="0" smtClean="0"/>
              <a:t>WTO </a:t>
            </a:r>
            <a:r>
              <a:rPr lang="en-US" dirty="0" smtClean="0"/>
              <a:t>rules 1995 →</a:t>
            </a:r>
            <a:endParaRPr lang="en-US" dirty="0" smtClean="0"/>
          </a:p>
          <a:p>
            <a:pPr lvl="2"/>
            <a:r>
              <a:rPr lang="en-US" dirty="0" smtClean="0"/>
              <a:t>FTAs / </a:t>
            </a:r>
            <a:r>
              <a:rPr lang="en-US" dirty="0" smtClean="0"/>
              <a:t>BITs 2000s →</a:t>
            </a:r>
            <a:endParaRPr lang="en-US" dirty="0" smtClean="0"/>
          </a:p>
          <a:p>
            <a:pPr>
              <a:buNone/>
            </a:pPr>
            <a:endParaRPr lang="en-US" dirty="0" smtClean="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nvPr>
        </p:nvGraphicFramePr>
        <p:xfrm>
          <a:off x="457200" y="-2"/>
          <a:ext cx="3200400" cy="6479481"/>
        </p:xfrm>
        <a:graphic>
          <a:graphicData uri="http://schemas.openxmlformats.org/drawingml/2006/table">
            <a:tbl>
              <a:tblPr firstRow="1" bandRow="1">
                <a:tableStyleId>{00A15C55-8517-42AA-B614-E9B94910E393}</a:tableStyleId>
              </a:tblPr>
              <a:tblGrid>
                <a:gridCol w="1600200"/>
                <a:gridCol w="1600200"/>
              </a:tblGrid>
              <a:tr h="630509">
                <a:tc>
                  <a:txBody>
                    <a:bodyPr/>
                    <a:lstStyle/>
                    <a:p>
                      <a:pPr marL="0" marR="0" algn="ctr">
                        <a:lnSpc>
                          <a:spcPct val="115000"/>
                        </a:lnSpc>
                        <a:spcBef>
                          <a:spcPts val="0"/>
                        </a:spcBef>
                        <a:spcAft>
                          <a:spcPts val="0"/>
                        </a:spcAft>
                      </a:pPr>
                      <a:endParaRPr lang="en-US" sz="1800" b="1"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800" b="1" dirty="0" smtClean="0">
                          <a:solidFill>
                            <a:schemeClr val="bg1"/>
                          </a:solidFill>
                        </a:rPr>
                        <a:t>1950 </a:t>
                      </a:r>
                      <a:r>
                        <a:rPr lang="en-US" sz="1800" b="1" dirty="0">
                          <a:solidFill>
                            <a:schemeClr val="bg1"/>
                          </a:solidFill>
                        </a:rPr>
                        <a:t>-1980</a:t>
                      </a:r>
                      <a:endParaRPr lang="en-US" sz="1800" b="1" dirty="0">
                        <a:solidFill>
                          <a:schemeClr val="bg1"/>
                        </a:solidFill>
                        <a:latin typeface="Calibri"/>
                        <a:ea typeface="Calibri"/>
                        <a:cs typeface="Times New Roman"/>
                      </a:endParaRPr>
                    </a:p>
                  </a:txBody>
                  <a:tcPr marL="68580" marR="68580" marT="0" marB="0">
                    <a:solidFill>
                      <a:schemeClr val="accent6">
                        <a:lumMod val="40000"/>
                        <a:lumOff val="60000"/>
                      </a:schemeClr>
                    </a:solidFill>
                  </a:tcPr>
                </a:tc>
              </a:tr>
              <a:tr h="988719">
                <a:tc>
                  <a:txBody>
                    <a:bodyPr/>
                    <a:lstStyle/>
                    <a:p>
                      <a:pPr marL="0" marR="0">
                        <a:lnSpc>
                          <a:spcPct val="115000"/>
                        </a:lnSpc>
                        <a:spcBef>
                          <a:spcPts val="0"/>
                        </a:spcBef>
                        <a:spcAft>
                          <a:spcPts val="0"/>
                        </a:spcAft>
                      </a:pPr>
                      <a:r>
                        <a:rPr lang="en-US" sz="1800" b="1"/>
                        <a:t>Trade in Goods</a:t>
                      </a:r>
                      <a:endParaRPr lang="en-US" sz="1800" b="1">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800" b="1" dirty="0"/>
                        <a:t>Protection Allowed</a:t>
                      </a:r>
                      <a:endParaRPr lang="en-US" sz="1800" b="1" dirty="0">
                        <a:latin typeface="Calibri"/>
                        <a:ea typeface="Calibri"/>
                        <a:cs typeface="Times New Roman"/>
                      </a:endParaRPr>
                    </a:p>
                  </a:txBody>
                  <a:tcPr marL="68580" marR="68580" marT="0" marB="0">
                    <a:solidFill>
                      <a:schemeClr val="accent6">
                        <a:lumMod val="40000"/>
                        <a:lumOff val="60000"/>
                      </a:schemeClr>
                    </a:solidFill>
                  </a:tcPr>
                </a:tc>
              </a:tr>
              <a:tr h="630509">
                <a:tc>
                  <a:txBody>
                    <a:bodyPr/>
                    <a:lstStyle/>
                    <a:p>
                      <a:pPr marL="0" marR="0">
                        <a:lnSpc>
                          <a:spcPct val="115000"/>
                        </a:lnSpc>
                        <a:spcBef>
                          <a:spcPts val="0"/>
                        </a:spcBef>
                        <a:spcAft>
                          <a:spcPts val="0"/>
                        </a:spcAft>
                      </a:pPr>
                      <a:r>
                        <a:rPr lang="en-US" sz="1800" b="1" dirty="0"/>
                        <a:t>IPR</a:t>
                      </a:r>
                      <a:endParaRPr lang="en-US" sz="1800" b="1" dirty="0">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800" b="1"/>
                        <a:t>Not enforced</a:t>
                      </a:r>
                      <a:endParaRPr lang="en-US" sz="1800" b="1">
                        <a:latin typeface="Calibri"/>
                        <a:ea typeface="Calibri"/>
                        <a:cs typeface="Times New Roman"/>
                      </a:endParaRPr>
                    </a:p>
                  </a:txBody>
                  <a:tcPr marL="68580" marR="68580" marT="0" marB="0">
                    <a:solidFill>
                      <a:schemeClr val="accent6">
                        <a:lumMod val="40000"/>
                        <a:lumOff val="60000"/>
                      </a:schemeClr>
                    </a:solidFill>
                  </a:tcPr>
                </a:tc>
              </a:tr>
              <a:tr h="988719">
                <a:tc>
                  <a:txBody>
                    <a:bodyPr/>
                    <a:lstStyle/>
                    <a:p>
                      <a:pPr marL="0" marR="0">
                        <a:lnSpc>
                          <a:spcPct val="115000"/>
                        </a:lnSpc>
                        <a:spcBef>
                          <a:spcPts val="0"/>
                        </a:spcBef>
                        <a:spcAft>
                          <a:spcPts val="0"/>
                        </a:spcAft>
                      </a:pPr>
                      <a:r>
                        <a:rPr lang="en-US" sz="1800" b="1"/>
                        <a:t>Regulation of FDI</a:t>
                      </a:r>
                      <a:endParaRPr lang="en-US" sz="1800" b="1">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800" b="1" dirty="0"/>
                        <a:t>Regulation</a:t>
                      </a:r>
                    </a:p>
                    <a:p>
                      <a:pPr marL="0" marR="0">
                        <a:lnSpc>
                          <a:spcPct val="115000"/>
                        </a:lnSpc>
                        <a:spcBef>
                          <a:spcPts val="0"/>
                        </a:spcBef>
                        <a:spcAft>
                          <a:spcPts val="0"/>
                        </a:spcAft>
                      </a:pPr>
                      <a:r>
                        <a:rPr lang="en-US" sz="1800" b="1" dirty="0"/>
                        <a:t>Allowed</a:t>
                      </a:r>
                      <a:endParaRPr lang="en-US" sz="1800" b="1" dirty="0">
                        <a:latin typeface="Calibri"/>
                        <a:ea typeface="Calibri"/>
                        <a:cs typeface="Times New Roman"/>
                      </a:endParaRPr>
                    </a:p>
                  </a:txBody>
                  <a:tcPr marL="68580" marR="68580" marT="0" marB="0">
                    <a:solidFill>
                      <a:schemeClr val="accent6">
                        <a:lumMod val="40000"/>
                        <a:lumOff val="60000"/>
                      </a:schemeClr>
                    </a:solidFill>
                  </a:tcPr>
                </a:tc>
              </a:tr>
              <a:tr h="988719">
                <a:tc>
                  <a:txBody>
                    <a:bodyPr/>
                    <a:lstStyle/>
                    <a:p>
                      <a:pPr marL="0" marR="0">
                        <a:lnSpc>
                          <a:spcPct val="115000"/>
                        </a:lnSpc>
                        <a:spcBef>
                          <a:spcPts val="0"/>
                        </a:spcBef>
                        <a:spcAft>
                          <a:spcPts val="0"/>
                        </a:spcAft>
                      </a:pPr>
                      <a:r>
                        <a:rPr lang="en-US" sz="1800" b="1"/>
                        <a:t>Trade in Services</a:t>
                      </a:r>
                      <a:endParaRPr lang="en-US" sz="1800" b="1">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800" b="1" dirty="0"/>
                        <a:t>Protection Allowed</a:t>
                      </a:r>
                      <a:endParaRPr lang="en-US" sz="1800" b="1" dirty="0">
                        <a:latin typeface="Calibri"/>
                        <a:ea typeface="Calibri"/>
                        <a:cs typeface="Times New Roman"/>
                      </a:endParaRPr>
                    </a:p>
                  </a:txBody>
                  <a:tcPr marL="68580" marR="68580" marT="0" marB="0">
                    <a:solidFill>
                      <a:schemeClr val="accent6">
                        <a:lumMod val="40000"/>
                        <a:lumOff val="60000"/>
                      </a:schemeClr>
                    </a:solidFill>
                  </a:tcPr>
                </a:tc>
              </a:tr>
              <a:tr h="988719">
                <a:tc>
                  <a:txBody>
                    <a:bodyPr/>
                    <a:lstStyle/>
                    <a:p>
                      <a:pPr marL="0" marR="0">
                        <a:lnSpc>
                          <a:spcPct val="115000"/>
                        </a:lnSpc>
                        <a:spcBef>
                          <a:spcPts val="0"/>
                        </a:spcBef>
                        <a:spcAft>
                          <a:spcPts val="0"/>
                        </a:spcAft>
                      </a:pPr>
                      <a:r>
                        <a:rPr lang="en-US" sz="1800" b="1"/>
                        <a:t>Industrial tariffs</a:t>
                      </a:r>
                      <a:endParaRPr lang="en-US" sz="1800" b="1">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800" b="1"/>
                        <a:t>Protection allowed</a:t>
                      </a:r>
                      <a:endParaRPr lang="en-US" sz="1800" b="1">
                        <a:latin typeface="Calibri"/>
                        <a:ea typeface="Calibri"/>
                        <a:cs typeface="Times New Roman"/>
                      </a:endParaRPr>
                    </a:p>
                  </a:txBody>
                  <a:tcPr marL="68580" marR="68580" marT="0" marB="0">
                    <a:solidFill>
                      <a:schemeClr val="accent6">
                        <a:lumMod val="40000"/>
                        <a:lumOff val="60000"/>
                      </a:schemeClr>
                    </a:solidFill>
                  </a:tcPr>
                </a:tc>
              </a:tr>
              <a:tr h="630509">
                <a:tc>
                  <a:txBody>
                    <a:bodyPr/>
                    <a:lstStyle/>
                    <a:p>
                      <a:pPr marL="0" marR="0">
                        <a:lnSpc>
                          <a:spcPct val="115000"/>
                        </a:lnSpc>
                        <a:spcBef>
                          <a:spcPts val="0"/>
                        </a:spcBef>
                        <a:spcAft>
                          <a:spcPts val="0"/>
                        </a:spcAft>
                      </a:pPr>
                      <a:r>
                        <a:rPr lang="en-US" sz="1800" b="1" dirty="0"/>
                        <a:t>Subsidies</a:t>
                      </a:r>
                      <a:endParaRPr lang="en-US" sz="1800" b="1" dirty="0">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800" b="1" dirty="0"/>
                        <a:t>Allowed</a:t>
                      </a:r>
                      <a:endParaRPr lang="en-US" sz="1800" b="1" dirty="0">
                        <a:latin typeface="Calibri"/>
                        <a:ea typeface="Calibri"/>
                        <a:cs typeface="Times New Roman"/>
                      </a:endParaRPr>
                    </a:p>
                  </a:txBody>
                  <a:tcPr marL="68580" marR="68580" marT="0" marB="0">
                    <a:solidFill>
                      <a:schemeClr val="accent6">
                        <a:lumMod val="40000"/>
                        <a:lumOff val="60000"/>
                      </a:schemeClr>
                    </a:solidFill>
                  </a:tcPr>
                </a:tc>
              </a:tr>
              <a:tr h="633078">
                <a:tc>
                  <a:txBody>
                    <a:bodyPr/>
                    <a:lstStyle/>
                    <a:p>
                      <a:pPr marL="0" marR="0">
                        <a:lnSpc>
                          <a:spcPct val="115000"/>
                        </a:lnSpc>
                        <a:spcBef>
                          <a:spcPts val="0"/>
                        </a:spcBef>
                        <a:spcAft>
                          <a:spcPts val="0"/>
                        </a:spcAft>
                      </a:pPr>
                      <a:r>
                        <a:rPr lang="en-US" sz="1800" b="1" dirty="0"/>
                        <a:t>Subsidized Credit</a:t>
                      </a:r>
                      <a:endParaRPr lang="en-US" sz="1800" b="1" dirty="0">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800" b="1" dirty="0"/>
                        <a:t>Allowed</a:t>
                      </a:r>
                      <a:endParaRPr lang="en-US" sz="1800" b="1" dirty="0">
                        <a:latin typeface="Calibri"/>
                        <a:ea typeface="Calibri"/>
                        <a:cs typeface="Times New Roman"/>
                      </a:endParaRPr>
                    </a:p>
                  </a:txBody>
                  <a:tcPr marL="68580" marR="68580" marT="0" marB="0">
                    <a:solidFill>
                      <a:schemeClr val="accent6">
                        <a:lumMod val="40000"/>
                        <a:lumOff val="60000"/>
                      </a:schemeClr>
                    </a:solidFill>
                  </a:tcPr>
                </a:tc>
              </a:tr>
            </a:tbl>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graphicFrame>
        <p:nvGraphicFramePr>
          <p:cNvPr id="4" name="Content Placeholder 3"/>
          <p:cNvGraphicFramePr>
            <a:graphicFrameLocks noGrp="1"/>
          </p:cNvGraphicFramePr>
          <p:nvPr>
            <p:ph idx="1"/>
          </p:nvPr>
        </p:nvGraphicFramePr>
        <p:xfrm>
          <a:off x="381000" y="2"/>
          <a:ext cx="5029200" cy="7016568"/>
        </p:xfrm>
        <a:graphic>
          <a:graphicData uri="http://schemas.openxmlformats.org/drawingml/2006/table">
            <a:tbl>
              <a:tblPr firstRow="1" bandRow="1">
                <a:tableStyleId>{00A15C55-8517-42AA-B614-E9B94910E393}</a:tableStyleId>
              </a:tblPr>
              <a:tblGrid>
                <a:gridCol w="1676400"/>
                <a:gridCol w="1676400"/>
                <a:gridCol w="1676400"/>
              </a:tblGrid>
              <a:tr h="686235">
                <a:tc>
                  <a:txBody>
                    <a:bodyPr/>
                    <a:lstStyle/>
                    <a:p>
                      <a:pPr marL="0" marR="0" algn="ctr">
                        <a:lnSpc>
                          <a:spcPct val="115000"/>
                        </a:lnSpc>
                        <a:spcBef>
                          <a:spcPts val="0"/>
                        </a:spcBef>
                        <a:spcAft>
                          <a:spcPts val="0"/>
                        </a:spcAft>
                      </a:pPr>
                      <a:endParaRPr lang="en-US" sz="1800" dirty="0">
                        <a:solidFill>
                          <a:schemeClr val="bg1"/>
                        </a:solidFill>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800" dirty="0" smtClean="0">
                          <a:solidFill>
                            <a:schemeClr val="bg1"/>
                          </a:solidFill>
                        </a:rPr>
                        <a:t>1950 </a:t>
                      </a:r>
                      <a:r>
                        <a:rPr lang="en-US" sz="1800" dirty="0">
                          <a:solidFill>
                            <a:schemeClr val="bg1"/>
                          </a:solidFill>
                        </a:rPr>
                        <a:t>-1980</a:t>
                      </a:r>
                      <a:endParaRPr lang="en-US" sz="1800" dirty="0">
                        <a:solidFill>
                          <a:schemeClr val="bg1"/>
                        </a:solidFill>
                        <a:latin typeface="Calibri"/>
                        <a:ea typeface="Calibri"/>
                        <a:cs typeface="Times New Roman"/>
                      </a:endParaRPr>
                    </a:p>
                  </a:txBody>
                  <a:tcPr marL="68580" marR="68580" marT="0" marB="0">
                    <a:solidFill>
                      <a:schemeClr val="accent6">
                        <a:lumMod val="40000"/>
                        <a:lumOff val="60000"/>
                      </a:schemeClr>
                    </a:solidFill>
                  </a:tcPr>
                </a:tc>
                <a:tc>
                  <a:txBody>
                    <a:bodyPr/>
                    <a:lstStyle/>
                    <a:p>
                      <a:pPr marL="0" marR="0" algn="ctr">
                        <a:lnSpc>
                          <a:spcPct val="115000"/>
                        </a:lnSpc>
                        <a:spcBef>
                          <a:spcPts val="0"/>
                        </a:spcBef>
                        <a:spcAft>
                          <a:spcPts val="0"/>
                        </a:spcAft>
                      </a:pPr>
                      <a:r>
                        <a:rPr lang="en-US" sz="1800" dirty="0">
                          <a:solidFill>
                            <a:schemeClr val="bg1"/>
                          </a:solidFill>
                        </a:rPr>
                        <a:t>IMF/WB </a:t>
                      </a:r>
                      <a:r>
                        <a:rPr lang="en-US" sz="1800" dirty="0" smtClean="0">
                          <a:solidFill>
                            <a:schemeClr val="bg1"/>
                          </a:solidFill>
                        </a:rPr>
                        <a:t>SAPs</a:t>
                      </a:r>
                    </a:p>
                    <a:p>
                      <a:pPr marL="0" marR="0" algn="ctr">
                        <a:lnSpc>
                          <a:spcPct val="115000"/>
                        </a:lnSpc>
                        <a:spcBef>
                          <a:spcPts val="0"/>
                        </a:spcBef>
                        <a:spcAft>
                          <a:spcPts val="0"/>
                        </a:spcAft>
                      </a:pPr>
                      <a:r>
                        <a:rPr lang="en-US" sz="1800" dirty="0" smtClean="0">
                          <a:solidFill>
                            <a:schemeClr val="bg1"/>
                          </a:solidFill>
                          <a:latin typeface="Calibri"/>
                          <a:ea typeface="Calibri"/>
                          <a:cs typeface="Times New Roman"/>
                        </a:rPr>
                        <a:t>1980s → </a:t>
                      </a:r>
                      <a:endParaRPr lang="en-US" sz="1800" dirty="0">
                        <a:solidFill>
                          <a:schemeClr val="bg1"/>
                        </a:solidFill>
                        <a:latin typeface="Calibri"/>
                        <a:ea typeface="Calibri"/>
                        <a:cs typeface="Times New Roman"/>
                      </a:endParaRPr>
                    </a:p>
                  </a:txBody>
                  <a:tcPr marL="68580" marR="68580" marT="0" marB="0">
                    <a:solidFill>
                      <a:schemeClr val="accent6">
                        <a:lumMod val="60000"/>
                        <a:lumOff val="40000"/>
                      </a:schemeClr>
                    </a:solidFill>
                  </a:tcPr>
                </a:tc>
              </a:tr>
              <a:tr h="1167541">
                <a:tc>
                  <a:txBody>
                    <a:bodyPr/>
                    <a:lstStyle/>
                    <a:p>
                      <a:pPr marL="0" marR="0">
                        <a:lnSpc>
                          <a:spcPct val="115000"/>
                        </a:lnSpc>
                        <a:spcBef>
                          <a:spcPts val="0"/>
                        </a:spcBef>
                        <a:spcAft>
                          <a:spcPts val="0"/>
                        </a:spcAft>
                      </a:pPr>
                      <a:r>
                        <a:rPr lang="en-US" sz="1800" b="1"/>
                        <a:t>Trade in Goods</a:t>
                      </a:r>
                      <a:endParaRPr lang="en-US" sz="1800" b="1">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800" b="1" dirty="0"/>
                        <a:t>Protection Allowed</a:t>
                      </a:r>
                      <a:endParaRPr lang="en-US" sz="1800" b="1" dirty="0">
                        <a:latin typeface="Calibri"/>
                        <a:ea typeface="Calibri"/>
                        <a:cs typeface="Times New Roman"/>
                      </a:endParaRPr>
                    </a:p>
                  </a:txBody>
                  <a:tcPr marL="68580" marR="68580" marT="0" marB="0">
                    <a:solidFill>
                      <a:schemeClr val="accent6">
                        <a:lumMod val="40000"/>
                        <a:lumOff val="60000"/>
                      </a:schemeClr>
                    </a:solidFill>
                  </a:tcPr>
                </a:tc>
                <a:tc>
                  <a:txBody>
                    <a:bodyPr/>
                    <a:lstStyle/>
                    <a:p>
                      <a:pPr marL="0" marR="0">
                        <a:lnSpc>
                          <a:spcPct val="115000"/>
                        </a:lnSpc>
                        <a:spcBef>
                          <a:spcPts val="0"/>
                        </a:spcBef>
                        <a:spcAft>
                          <a:spcPts val="0"/>
                        </a:spcAft>
                      </a:pPr>
                      <a:r>
                        <a:rPr lang="en-US" sz="1800" b="1" dirty="0" err="1"/>
                        <a:t>Tarification</a:t>
                      </a:r>
                      <a:r>
                        <a:rPr lang="en-US" sz="1800" b="1" dirty="0"/>
                        <a:t> of quotas, limits on NTBs</a:t>
                      </a:r>
                      <a:endParaRPr lang="en-US" sz="1800" b="1" dirty="0">
                        <a:latin typeface="Calibri"/>
                        <a:ea typeface="Calibri"/>
                        <a:cs typeface="Times New Roman"/>
                      </a:endParaRPr>
                    </a:p>
                  </a:txBody>
                  <a:tcPr marL="68580" marR="68580" marT="0" marB="0">
                    <a:solidFill>
                      <a:schemeClr val="accent6">
                        <a:lumMod val="60000"/>
                        <a:lumOff val="40000"/>
                      </a:schemeClr>
                    </a:solidFill>
                  </a:tcPr>
                </a:tc>
              </a:tr>
              <a:tr h="686235">
                <a:tc>
                  <a:txBody>
                    <a:bodyPr/>
                    <a:lstStyle/>
                    <a:p>
                      <a:pPr marL="0" marR="0">
                        <a:lnSpc>
                          <a:spcPct val="115000"/>
                        </a:lnSpc>
                        <a:spcBef>
                          <a:spcPts val="0"/>
                        </a:spcBef>
                        <a:spcAft>
                          <a:spcPts val="0"/>
                        </a:spcAft>
                      </a:pPr>
                      <a:r>
                        <a:rPr lang="en-US" sz="1800" b="1"/>
                        <a:t>IPR</a:t>
                      </a:r>
                      <a:endParaRPr lang="en-US" sz="1800" b="1">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800" b="1" dirty="0"/>
                        <a:t>Not enforced</a:t>
                      </a:r>
                      <a:endParaRPr lang="en-US" sz="1800" b="1" dirty="0">
                        <a:latin typeface="Calibri"/>
                        <a:ea typeface="Calibri"/>
                        <a:cs typeface="Times New Roman"/>
                      </a:endParaRPr>
                    </a:p>
                  </a:txBody>
                  <a:tcPr marL="68580" marR="68580" marT="0" marB="0">
                    <a:solidFill>
                      <a:schemeClr val="accent6">
                        <a:lumMod val="40000"/>
                        <a:lumOff val="60000"/>
                      </a:schemeClr>
                    </a:solidFill>
                  </a:tcPr>
                </a:tc>
                <a:tc>
                  <a:txBody>
                    <a:bodyPr/>
                    <a:lstStyle/>
                    <a:p>
                      <a:pPr marL="0" marR="0">
                        <a:lnSpc>
                          <a:spcPct val="115000"/>
                        </a:lnSpc>
                        <a:spcBef>
                          <a:spcPts val="0"/>
                        </a:spcBef>
                        <a:spcAft>
                          <a:spcPts val="0"/>
                        </a:spcAft>
                      </a:pPr>
                      <a:r>
                        <a:rPr lang="en-US" sz="1800" b="1"/>
                        <a:t>Not enforced</a:t>
                      </a:r>
                      <a:endParaRPr lang="en-US" sz="1800" b="1">
                        <a:latin typeface="Calibri"/>
                        <a:ea typeface="Calibri"/>
                        <a:cs typeface="Times New Roman"/>
                      </a:endParaRPr>
                    </a:p>
                  </a:txBody>
                  <a:tcPr marL="68580" marR="68580" marT="0" marB="0">
                    <a:solidFill>
                      <a:schemeClr val="accent6">
                        <a:lumMod val="60000"/>
                        <a:lumOff val="40000"/>
                      </a:schemeClr>
                    </a:solidFill>
                  </a:tcPr>
                </a:tc>
              </a:tr>
              <a:tr h="1167541">
                <a:tc>
                  <a:txBody>
                    <a:bodyPr/>
                    <a:lstStyle/>
                    <a:p>
                      <a:pPr marL="0" marR="0">
                        <a:lnSpc>
                          <a:spcPct val="115000"/>
                        </a:lnSpc>
                        <a:spcBef>
                          <a:spcPts val="0"/>
                        </a:spcBef>
                        <a:spcAft>
                          <a:spcPts val="0"/>
                        </a:spcAft>
                      </a:pPr>
                      <a:r>
                        <a:rPr lang="en-US" sz="1800" b="1" dirty="0"/>
                        <a:t>Regulation of FDI</a:t>
                      </a:r>
                      <a:endParaRPr lang="en-US" sz="1800" b="1" dirty="0">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800" b="1" dirty="0"/>
                        <a:t>Regulation</a:t>
                      </a:r>
                    </a:p>
                    <a:p>
                      <a:pPr marL="0" marR="0">
                        <a:lnSpc>
                          <a:spcPct val="115000"/>
                        </a:lnSpc>
                        <a:spcBef>
                          <a:spcPts val="0"/>
                        </a:spcBef>
                        <a:spcAft>
                          <a:spcPts val="0"/>
                        </a:spcAft>
                      </a:pPr>
                      <a:r>
                        <a:rPr lang="en-US" sz="1800" b="1" dirty="0"/>
                        <a:t>Allowed</a:t>
                      </a:r>
                      <a:endParaRPr lang="en-US" sz="1800" b="1" dirty="0">
                        <a:latin typeface="Calibri"/>
                        <a:ea typeface="Calibri"/>
                        <a:cs typeface="Times New Roman"/>
                      </a:endParaRPr>
                    </a:p>
                  </a:txBody>
                  <a:tcPr marL="68580" marR="68580" marT="0" marB="0">
                    <a:solidFill>
                      <a:schemeClr val="accent6">
                        <a:lumMod val="40000"/>
                        <a:lumOff val="60000"/>
                      </a:schemeClr>
                    </a:solidFill>
                  </a:tcPr>
                </a:tc>
                <a:tc>
                  <a:txBody>
                    <a:bodyPr/>
                    <a:lstStyle/>
                    <a:p>
                      <a:pPr marL="0" marR="0">
                        <a:lnSpc>
                          <a:spcPct val="115000"/>
                        </a:lnSpc>
                        <a:spcBef>
                          <a:spcPts val="0"/>
                        </a:spcBef>
                        <a:spcAft>
                          <a:spcPts val="0"/>
                        </a:spcAft>
                      </a:pPr>
                      <a:r>
                        <a:rPr lang="en-US" sz="1800" b="1" dirty="0"/>
                        <a:t>Less regulation allowed</a:t>
                      </a:r>
                      <a:endParaRPr lang="en-US" sz="1800" b="1" dirty="0">
                        <a:latin typeface="Calibri"/>
                        <a:ea typeface="Calibri"/>
                        <a:cs typeface="Times New Roman"/>
                      </a:endParaRPr>
                    </a:p>
                  </a:txBody>
                  <a:tcPr marL="68580" marR="68580" marT="0" marB="0">
                    <a:solidFill>
                      <a:schemeClr val="accent6">
                        <a:lumMod val="60000"/>
                        <a:lumOff val="40000"/>
                      </a:schemeClr>
                    </a:solidFill>
                  </a:tcPr>
                </a:tc>
              </a:tr>
              <a:tr h="968273">
                <a:tc>
                  <a:txBody>
                    <a:bodyPr/>
                    <a:lstStyle/>
                    <a:p>
                      <a:pPr marL="0" marR="0">
                        <a:lnSpc>
                          <a:spcPct val="115000"/>
                        </a:lnSpc>
                        <a:spcBef>
                          <a:spcPts val="0"/>
                        </a:spcBef>
                        <a:spcAft>
                          <a:spcPts val="0"/>
                        </a:spcAft>
                      </a:pPr>
                      <a:r>
                        <a:rPr lang="en-US" sz="1800" b="1"/>
                        <a:t>Trade in Services</a:t>
                      </a:r>
                      <a:endParaRPr lang="en-US" sz="1800" b="1">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800" b="1" dirty="0"/>
                        <a:t>Protection Allowed</a:t>
                      </a:r>
                      <a:endParaRPr lang="en-US" sz="1800" b="1" dirty="0">
                        <a:latin typeface="Calibri"/>
                        <a:ea typeface="Calibri"/>
                        <a:cs typeface="Times New Roman"/>
                      </a:endParaRPr>
                    </a:p>
                  </a:txBody>
                  <a:tcPr marL="68580" marR="68580" marT="0" marB="0">
                    <a:solidFill>
                      <a:schemeClr val="accent6">
                        <a:lumMod val="40000"/>
                        <a:lumOff val="60000"/>
                      </a:schemeClr>
                    </a:solidFill>
                  </a:tcPr>
                </a:tc>
                <a:tc>
                  <a:txBody>
                    <a:bodyPr/>
                    <a:lstStyle/>
                    <a:p>
                      <a:pPr marL="0" marR="0">
                        <a:lnSpc>
                          <a:spcPct val="115000"/>
                        </a:lnSpc>
                        <a:spcBef>
                          <a:spcPts val="0"/>
                        </a:spcBef>
                        <a:spcAft>
                          <a:spcPts val="0"/>
                        </a:spcAft>
                      </a:pPr>
                      <a:r>
                        <a:rPr lang="en-US" sz="1800" b="1" dirty="0"/>
                        <a:t>Less protection allowed</a:t>
                      </a:r>
                      <a:endParaRPr lang="en-US" sz="1800" b="1" dirty="0">
                        <a:latin typeface="Calibri"/>
                        <a:ea typeface="Calibri"/>
                        <a:cs typeface="Times New Roman"/>
                      </a:endParaRPr>
                    </a:p>
                  </a:txBody>
                  <a:tcPr marL="68580" marR="68580" marT="0" marB="0">
                    <a:solidFill>
                      <a:schemeClr val="accent6">
                        <a:lumMod val="60000"/>
                        <a:lumOff val="40000"/>
                      </a:schemeClr>
                    </a:solidFill>
                  </a:tcPr>
                </a:tc>
              </a:tr>
              <a:tr h="968273">
                <a:tc>
                  <a:txBody>
                    <a:bodyPr/>
                    <a:lstStyle/>
                    <a:p>
                      <a:pPr marL="0" marR="0">
                        <a:lnSpc>
                          <a:spcPct val="115000"/>
                        </a:lnSpc>
                        <a:spcBef>
                          <a:spcPts val="0"/>
                        </a:spcBef>
                        <a:spcAft>
                          <a:spcPts val="0"/>
                        </a:spcAft>
                      </a:pPr>
                      <a:r>
                        <a:rPr lang="en-US" sz="1800" b="1"/>
                        <a:t>Industrial tariffs</a:t>
                      </a:r>
                      <a:endParaRPr lang="en-US" sz="1800" b="1">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800" b="1" dirty="0"/>
                        <a:t>Protection allowed</a:t>
                      </a:r>
                      <a:endParaRPr lang="en-US" sz="1800" b="1" dirty="0">
                        <a:latin typeface="Calibri"/>
                        <a:ea typeface="Calibri"/>
                        <a:cs typeface="Times New Roman"/>
                      </a:endParaRPr>
                    </a:p>
                  </a:txBody>
                  <a:tcPr marL="68580" marR="68580" marT="0" marB="0">
                    <a:solidFill>
                      <a:schemeClr val="accent6">
                        <a:lumMod val="40000"/>
                        <a:lumOff val="60000"/>
                      </a:schemeClr>
                    </a:solidFill>
                  </a:tcPr>
                </a:tc>
                <a:tc>
                  <a:txBody>
                    <a:bodyPr/>
                    <a:lstStyle/>
                    <a:p>
                      <a:pPr marL="0" marR="0">
                        <a:lnSpc>
                          <a:spcPct val="115000"/>
                        </a:lnSpc>
                        <a:spcBef>
                          <a:spcPts val="0"/>
                        </a:spcBef>
                        <a:spcAft>
                          <a:spcPts val="0"/>
                        </a:spcAft>
                      </a:pPr>
                      <a:r>
                        <a:rPr lang="en-US" sz="1800" b="1"/>
                        <a:t>Less protection allowed</a:t>
                      </a:r>
                      <a:endParaRPr lang="en-US" sz="1800" b="1">
                        <a:latin typeface="Calibri"/>
                        <a:ea typeface="Calibri"/>
                        <a:cs typeface="Times New Roman"/>
                      </a:endParaRPr>
                    </a:p>
                  </a:txBody>
                  <a:tcPr marL="68580" marR="68580" marT="0" marB="0">
                    <a:solidFill>
                      <a:schemeClr val="accent6">
                        <a:lumMod val="60000"/>
                        <a:lumOff val="40000"/>
                      </a:schemeClr>
                    </a:solidFill>
                  </a:tcPr>
                </a:tc>
              </a:tr>
              <a:tr h="686235">
                <a:tc>
                  <a:txBody>
                    <a:bodyPr/>
                    <a:lstStyle/>
                    <a:p>
                      <a:pPr marL="0" marR="0">
                        <a:lnSpc>
                          <a:spcPct val="115000"/>
                        </a:lnSpc>
                        <a:spcBef>
                          <a:spcPts val="0"/>
                        </a:spcBef>
                        <a:spcAft>
                          <a:spcPts val="0"/>
                        </a:spcAft>
                      </a:pPr>
                      <a:r>
                        <a:rPr lang="en-US" sz="1800" b="1" dirty="0"/>
                        <a:t>Subsidies</a:t>
                      </a:r>
                      <a:endParaRPr lang="en-US" sz="1800" b="1" dirty="0">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800" b="1" dirty="0"/>
                        <a:t>Allowed</a:t>
                      </a:r>
                      <a:endParaRPr lang="en-US" sz="1800" b="1" dirty="0">
                        <a:latin typeface="Calibri"/>
                        <a:ea typeface="Calibri"/>
                        <a:cs typeface="Times New Roman"/>
                      </a:endParaRPr>
                    </a:p>
                  </a:txBody>
                  <a:tcPr marL="68580" marR="68580" marT="0" marB="0">
                    <a:solidFill>
                      <a:schemeClr val="accent6">
                        <a:lumMod val="40000"/>
                        <a:lumOff val="60000"/>
                      </a:schemeClr>
                    </a:solidFill>
                  </a:tcPr>
                </a:tc>
                <a:tc>
                  <a:txBody>
                    <a:bodyPr/>
                    <a:lstStyle/>
                    <a:p>
                      <a:pPr marL="0" marR="0">
                        <a:lnSpc>
                          <a:spcPct val="115000"/>
                        </a:lnSpc>
                        <a:spcBef>
                          <a:spcPts val="0"/>
                        </a:spcBef>
                        <a:spcAft>
                          <a:spcPts val="0"/>
                        </a:spcAft>
                      </a:pPr>
                      <a:r>
                        <a:rPr lang="en-US" sz="1800" b="1"/>
                        <a:t>Limited</a:t>
                      </a:r>
                      <a:endParaRPr lang="en-US" sz="1800" b="1">
                        <a:latin typeface="Calibri"/>
                        <a:ea typeface="Calibri"/>
                        <a:cs typeface="Times New Roman"/>
                      </a:endParaRPr>
                    </a:p>
                  </a:txBody>
                  <a:tcPr marL="68580" marR="68580" marT="0" marB="0">
                    <a:solidFill>
                      <a:schemeClr val="accent6">
                        <a:lumMod val="60000"/>
                        <a:lumOff val="40000"/>
                      </a:schemeClr>
                    </a:solidFill>
                  </a:tcPr>
                </a:tc>
              </a:tr>
              <a:tr h="686235">
                <a:tc>
                  <a:txBody>
                    <a:bodyPr/>
                    <a:lstStyle/>
                    <a:p>
                      <a:pPr marL="0" marR="0">
                        <a:lnSpc>
                          <a:spcPct val="115000"/>
                        </a:lnSpc>
                        <a:spcBef>
                          <a:spcPts val="0"/>
                        </a:spcBef>
                        <a:spcAft>
                          <a:spcPts val="0"/>
                        </a:spcAft>
                      </a:pPr>
                      <a:r>
                        <a:rPr lang="en-US" sz="1800" b="1" dirty="0"/>
                        <a:t>Subsidized Credit</a:t>
                      </a:r>
                      <a:endParaRPr lang="en-US" sz="1800" b="1" dirty="0">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800" b="1" dirty="0"/>
                        <a:t>Allowed</a:t>
                      </a:r>
                      <a:endParaRPr lang="en-US" sz="1800" b="1" dirty="0">
                        <a:latin typeface="Calibri"/>
                        <a:ea typeface="Calibri"/>
                        <a:cs typeface="Times New Roman"/>
                      </a:endParaRPr>
                    </a:p>
                  </a:txBody>
                  <a:tcPr marL="68580" marR="68580" marT="0" marB="0">
                    <a:solidFill>
                      <a:schemeClr val="accent6">
                        <a:lumMod val="40000"/>
                        <a:lumOff val="60000"/>
                      </a:schemeClr>
                    </a:solidFill>
                  </a:tcPr>
                </a:tc>
                <a:tc>
                  <a:txBody>
                    <a:bodyPr/>
                    <a:lstStyle/>
                    <a:p>
                      <a:pPr marL="0" marR="0">
                        <a:lnSpc>
                          <a:spcPct val="115000"/>
                        </a:lnSpc>
                        <a:spcBef>
                          <a:spcPts val="0"/>
                        </a:spcBef>
                        <a:spcAft>
                          <a:spcPts val="0"/>
                        </a:spcAft>
                      </a:pPr>
                      <a:r>
                        <a:rPr lang="en-US" sz="1800" b="1" dirty="0"/>
                        <a:t>Limited</a:t>
                      </a:r>
                      <a:endParaRPr lang="en-US" sz="1800" b="1" dirty="0">
                        <a:latin typeface="Calibri"/>
                        <a:ea typeface="Calibri"/>
                        <a:cs typeface="Times New Roman"/>
                      </a:endParaRPr>
                    </a:p>
                  </a:txBody>
                  <a:tcPr marL="68580" marR="68580" marT="0" marB="0">
                    <a:solidFill>
                      <a:schemeClr val="accent6">
                        <a:lumMod val="60000"/>
                        <a:lumOff val="40000"/>
                      </a:schemeClr>
                    </a:solidFill>
                  </a:tcPr>
                </a:tc>
              </a:tr>
            </a:tbl>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nvPr>
        </p:nvGraphicFramePr>
        <p:xfrm>
          <a:off x="457200" y="-1"/>
          <a:ext cx="6705600" cy="6890662"/>
        </p:xfrm>
        <a:graphic>
          <a:graphicData uri="http://schemas.openxmlformats.org/drawingml/2006/table">
            <a:tbl>
              <a:tblPr firstRow="1" bandRow="1">
                <a:tableStyleId>{00A15C55-8517-42AA-B614-E9B94910E393}</a:tableStyleId>
              </a:tblPr>
              <a:tblGrid>
                <a:gridCol w="1676400"/>
                <a:gridCol w="1676400"/>
                <a:gridCol w="1676400"/>
                <a:gridCol w="1676400"/>
              </a:tblGrid>
              <a:tr h="640736">
                <a:tc>
                  <a:txBody>
                    <a:bodyPr/>
                    <a:lstStyle/>
                    <a:p>
                      <a:pPr marL="0" marR="0" algn="ctr">
                        <a:lnSpc>
                          <a:spcPct val="115000"/>
                        </a:lnSpc>
                        <a:spcBef>
                          <a:spcPts val="0"/>
                        </a:spcBef>
                        <a:spcAft>
                          <a:spcPts val="0"/>
                        </a:spcAft>
                      </a:pPr>
                      <a:endParaRPr lang="en-US" sz="18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800" dirty="0" smtClean="0">
                          <a:solidFill>
                            <a:schemeClr val="bg1"/>
                          </a:solidFill>
                        </a:rPr>
                        <a:t>1950 </a:t>
                      </a:r>
                      <a:r>
                        <a:rPr lang="en-US" sz="1800" dirty="0">
                          <a:solidFill>
                            <a:schemeClr val="bg1"/>
                          </a:solidFill>
                        </a:rPr>
                        <a:t>-1980</a:t>
                      </a:r>
                      <a:endParaRPr lang="en-US" sz="1800" dirty="0">
                        <a:solidFill>
                          <a:schemeClr val="bg1"/>
                        </a:solidFill>
                        <a:latin typeface="Calibri"/>
                        <a:ea typeface="Calibri"/>
                        <a:cs typeface="Times New Roman"/>
                      </a:endParaRPr>
                    </a:p>
                  </a:txBody>
                  <a:tcPr marL="68580" marR="68580" marT="0" marB="0">
                    <a:solidFill>
                      <a:schemeClr val="accent6">
                        <a:lumMod val="40000"/>
                        <a:lumOff val="60000"/>
                      </a:schemeClr>
                    </a:solidFill>
                  </a:tcPr>
                </a:tc>
                <a:tc>
                  <a:txBody>
                    <a:bodyPr/>
                    <a:lstStyle/>
                    <a:p>
                      <a:pPr marL="0" marR="0" algn="ctr">
                        <a:lnSpc>
                          <a:spcPct val="115000"/>
                        </a:lnSpc>
                        <a:spcBef>
                          <a:spcPts val="0"/>
                        </a:spcBef>
                        <a:spcAft>
                          <a:spcPts val="0"/>
                        </a:spcAft>
                      </a:pPr>
                      <a:r>
                        <a:rPr lang="en-US" sz="1800" dirty="0">
                          <a:solidFill>
                            <a:schemeClr val="bg1"/>
                          </a:solidFill>
                        </a:rPr>
                        <a:t>IMF/WB </a:t>
                      </a:r>
                      <a:r>
                        <a:rPr lang="en-US" sz="1800" dirty="0" smtClean="0">
                          <a:solidFill>
                            <a:schemeClr val="bg1"/>
                          </a:solidFill>
                        </a:rPr>
                        <a:t>SAPs</a:t>
                      </a:r>
                    </a:p>
                    <a:p>
                      <a:pPr marL="0" marR="0" algn="ctr">
                        <a:lnSpc>
                          <a:spcPct val="115000"/>
                        </a:lnSpc>
                        <a:spcBef>
                          <a:spcPts val="0"/>
                        </a:spcBef>
                        <a:spcAft>
                          <a:spcPts val="0"/>
                        </a:spcAft>
                      </a:pPr>
                      <a:r>
                        <a:rPr lang="en-US" sz="1800" dirty="0" smtClean="0">
                          <a:solidFill>
                            <a:schemeClr val="bg1"/>
                          </a:solidFill>
                          <a:latin typeface="Calibri"/>
                          <a:ea typeface="Calibri"/>
                          <a:cs typeface="Times New Roman"/>
                        </a:rPr>
                        <a:t>1980s →</a:t>
                      </a:r>
                      <a:endParaRPr lang="en-US" sz="1800" dirty="0">
                        <a:solidFill>
                          <a:schemeClr val="bg1"/>
                        </a:solidFill>
                        <a:latin typeface="Calibri"/>
                        <a:ea typeface="Calibri"/>
                        <a:cs typeface="Times New Roman"/>
                      </a:endParaRPr>
                    </a:p>
                  </a:txBody>
                  <a:tcPr marL="68580" marR="68580" marT="0" marB="0">
                    <a:solidFill>
                      <a:schemeClr val="accent6">
                        <a:lumMod val="60000"/>
                        <a:lumOff val="40000"/>
                      </a:schemeClr>
                    </a:solidFill>
                  </a:tcPr>
                </a:tc>
                <a:tc>
                  <a:txBody>
                    <a:bodyPr/>
                    <a:lstStyle/>
                    <a:p>
                      <a:pPr marL="0" marR="0" algn="ctr">
                        <a:lnSpc>
                          <a:spcPct val="115000"/>
                        </a:lnSpc>
                        <a:spcBef>
                          <a:spcPts val="0"/>
                        </a:spcBef>
                        <a:spcAft>
                          <a:spcPts val="0"/>
                        </a:spcAft>
                      </a:pPr>
                      <a:r>
                        <a:rPr lang="en-US" sz="1800" dirty="0" smtClean="0">
                          <a:solidFill>
                            <a:schemeClr val="bg1"/>
                          </a:solidFill>
                        </a:rPr>
                        <a:t>WTO</a:t>
                      </a:r>
                    </a:p>
                    <a:p>
                      <a:pPr marL="0" marR="0" algn="ctr">
                        <a:lnSpc>
                          <a:spcPct val="115000"/>
                        </a:lnSpc>
                        <a:spcBef>
                          <a:spcPts val="0"/>
                        </a:spcBef>
                        <a:spcAft>
                          <a:spcPts val="0"/>
                        </a:spcAft>
                      </a:pPr>
                      <a:r>
                        <a:rPr lang="en-US" sz="1800" dirty="0" smtClean="0">
                          <a:solidFill>
                            <a:schemeClr val="bg1"/>
                          </a:solidFill>
                          <a:latin typeface="Calibri"/>
                          <a:ea typeface="Calibri"/>
                          <a:cs typeface="Times New Roman"/>
                        </a:rPr>
                        <a:t>1990s →  </a:t>
                      </a:r>
                      <a:endParaRPr lang="en-US" sz="1800" dirty="0">
                        <a:solidFill>
                          <a:schemeClr val="bg1"/>
                        </a:solidFill>
                        <a:latin typeface="Calibri"/>
                        <a:ea typeface="Calibri"/>
                        <a:cs typeface="Times New Roman"/>
                      </a:endParaRPr>
                    </a:p>
                  </a:txBody>
                  <a:tcPr marL="68580" marR="68580" marT="0" marB="0">
                    <a:solidFill>
                      <a:srgbClr val="FF9966"/>
                    </a:solidFill>
                  </a:tcPr>
                </a:tc>
              </a:tr>
              <a:tr h="1029258">
                <a:tc>
                  <a:txBody>
                    <a:bodyPr/>
                    <a:lstStyle/>
                    <a:p>
                      <a:pPr marL="0" marR="0">
                        <a:lnSpc>
                          <a:spcPct val="115000"/>
                        </a:lnSpc>
                        <a:spcBef>
                          <a:spcPts val="0"/>
                        </a:spcBef>
                        <a:spcAft>
                          <a:spcPts val="0"/>
                        </a:spcAft>
                      </a:pPr>
                      <a:r>
                        <a:rPr lang="en-US" sz="1600" b="1" dirty="0"/>
                        <a:t>Trade in Goods</a:t>
                      </a:r>
                      <a:endParaRPr lang="en-US" sz="1600" b="1" dirty="0">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b="1" dirty="0"/>
                        <a:t>Protection Allowed</a:t>
                      </a:r>
                      <a:endParaRPr lang="en-US" sz="1600" b="1" dirty="0">
                        <a:latin typeface="Calibri"/>
                        <a:ea typeface="Calibri"/>
                        <a:cs typeface="Times New Roman"/>
                      </a:endParaRPr>
                    </a:p>
                  </a:txBody>
                  <a:tcPr marL="68580" marR="68580" marT="0" marB="0">
                    <a:solidFill>
                      <a:schemeClr val="accent6">
                        <a:lumMod val="40000"/>
                        <a:lumOff val="60000"/>
                      </a:schemeClr>
                    </a:solidFill>
                  </a:tcPr>
                </a:tc>
                <a:tc>
                  <a:txBody>
                    <a:bodyPr/>
                    <a:lstStyle/>
                    <a:p>
                      <a:pPr marL="0" marR="0">
                        <a:lnSpc>
                          <a:spcPct val="115000"/>
                        </a:lnSpc>
                        <a:spcBef>
                          <a:spcPts val="0"/>
                        </a:spcBef>
                        <a:spcAft>
                          <a:spcPts val="0"/>
                        </a:spcAft>
                      </a:pPr>
                      <a:r>
                        <a:rPr lang="en-US" sz="1600" b="1"/>
                        <a:t>Tarification of quotas, limits on NTBs</a:t>
                      </a:r>
                      <a:endParaRPr lang="en-US" sz="1600" b="1">
                        <a:latin typeface="Calibri"/>
                        <a:ea typeface="Calibri"/>
                        <a:cs typeface="Times New Roman"/>
                      </a:endParaRPr>
                    </a:p>
                  </a:txBody>
                  <a:tcPr marL="68580" marR="68580" marT="0" marB="0">
                    <a:solidFill>
                      <a:schemeClr val="accent6">
                        <a:lumMod val="60000"/>
                        <a:lumOff val="40000"/>
                      </a:schemeClr>
                    </a:solidFill>
                  </a:tcPr>
                </a:tc>
                <a:tc>
                  <a:txBody>
                    <a:bodyPr/>
                    <a:lstStyle/>
                    <a:p>
                      <a:pPr marL="0" marR="0">
                        <a:lnSpc>
                          <a:spcPct val="115000"/>
                        </a:lnSpc>
                        <a:spcBef>
                          <a:spcPts val="0"/>
                        </a:spcBef>
                        <a:spcAft>
                          <a:spcPts val="0"/>
                        </a:spcAft>
                      </a:pPr>
                      <a:r>
                        <a:rPr lang="en-US" sz="1600" b="1"/>
                        <a:t>Less protection allowed</a:t>
                      </a:r>
                      <a:endParaRPr lang="en-US" sz="1600" b="1">
                        <a:latin typeface="Calibri"/>
                        <a:ea typeface="Calibri"/>
                        <a:cs typeface="Times New Roman"/>
                      </a:endParaRPr>
                    </a:p>
                  </a:txBody>
                  <a:tcPr marL="68580" marR="68580" marT="0" marB="0">
                    <a:solidFill>
                      <a:srgbClr val="FF9966"/>
                    </a:solidFill>
                  </a:tcPr>
                </a:tc>
              </a:tr>
              <a:tr h="861380">
                <a:tc>
                  <a:txBody>
                    <a:bodyPr/>
                    <a:lstStyle/>
                    <a:p>
                      <a:pPr marL="0" marR="0">
                        <a:lnSpc>
                          <a:spcPct val="115000"/>
                        </a:lnSpc>
                        <a:spcBef>
                          <a:spcPts val="0"/>
                        </a:spcBef>
                        <a:spcAft>
                          <a:spcPts val="0"/>
                        </a:spcAft>
                      </a:pPr>
                      <a:r>
                        <a:rPr lang="en-US" sz="1600" b="1"/>
                        <a:t>IPR</a:t>
                      </a:r>
                      <a:endParaRPr lang="en-US" sz="1600" b="1">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b="1" dirty="0"/>
                        <a:t>Not enforced</a:t>
                      </a:r>
                      <a:endParaRPr lang="en-US" sz="1600" b="1" dirty="0">
                        <a:latin typeface="Calibri"/>
                        <a:ea typeface="Calibri"/>
                        <a:cs typeface="Times New Roman"/>
                      </a:endParaRPr>
                    </a:p>
                  </a:txBody>
                  <a:tcPr marL="68580" marR="68580" marT="0" marB="0">
                    <a:solidFill>
                      <a:schemeClr val="accent6">
                        <a:lumMod val="40000"/>
                        <a:lumOff val="60000"/>
                      </a:schemeClr>
                    </a:solidFill>
                  </a:tcPr>
                </a:tc>
                <a:tc>
                  <a:txBody>
                    <a:bodyPr/>
                    <a:lstStyle/>
                    <a:p>
                      <a:pPr marL="0" marR="0">
                        <a:lnSpc>
                          <a:spcPct val="115000"/>
                        </a:lnSpc>
                        <a:spcBef>
                          <a:spcPts val="0"/>
                        </a:spcBef>
                        <a:spcAft>
                          <a:spcPts val="0"/>
                        </a:spcAft>
                      </a:pPr>
                      <a:r>
                        <a:rPr lang="en-US" sz="1600" b="1" dirty="0"/>
                        <a:t>Not enforced</a:t>
                      </a:r>
                      <a:endParaRPr lang="en-US" sz="1600" b="1" dirty="0">
                        <a:latin typeface="Calibri"/>
                        <a:ea typeface="Calibri"/>
                        <a:cs typeface="Times New Roman"/>
                      </a:endParaRPr>
                    </a:p>
                  </a:txBody>
                  <a:tcPr marL="68580" marR="68580" marT="0" marB="0">
                    <a:solidFill>
                      <a:schemeClr val="accent6">
                        <a:lumMod val="60000"/>
                        <a:lumOff val="40000"/>
                      </a:schemeClr>
                    </a:solidFill>
                  </a:tcPr>
                </a:tc>
                <a:tc>
                  <a:txBody>
                    <a:bodyPr/>
                    <a:lstStyle/>
                    <a:p>
                      <a:pPr marL="0" marR="0">
                        <a:lnSpc>
                          <a:spcPct val="115000"/>
                        </a:lnSpc>
                        <a:spcBef>
                          <a:spcPts val="0"/>
                        </a:spcBef>
                        <a:spcAft>
                          <a:spcPts val="0"/>
                        </a:spcAft>
                      </a:pPr>
                      <a:r>
                        <a:rPr lang="en-US" sz="1600" b="1"/>
                        <a:t>Tighter enforcement with TRIPs</a:t>
                      </a:r>
                      <a:endParaRPr lang="en-US" sz="1600" b="1">
                        <a:latin typeface="Calibri"/>
                        <a:ea typeface="Calibri"/>
                        <a:cs typeface="Times New Roman"/>
                      </a:endParaRPr>
                    </a:p>
                  </a:txBody>
                  <a:tcPr marL="68580" marR="68580" marT="0" marB="0">
                    <a:solidFill>
                      <a:srgbClr val="FF9966"/>
                    </a:solidFill>
                  </a:tcPr>
                </a:tc>
              </a:tr>
              <a:tr h="1009092">
                <a:tc>
                  <a:txBody>
                    <a:bodyPr/>
                    <a:lstStyle/>
                    <a:p>
                      <a:pPr marL="0" marR="0">
                        <a:lnSpc>
                          <a:spcPct val="115000"/>
                        </a:lnSpc>
                        <a:spcBef>
                          <a:spcPts val="0"/>
                        </a:spcBef>
                        <a:spcAft>
                          <a:spcPts val="0"/>
                        </a:spcAft>
                      </a:pPr>
                      <a:r>
                        <a:rPr lang="en-US" sz="1600" b="1"/>
                        <a:t>Regulation of FDI</a:t>
                      </a:r>
                      <a:endParaRPr lang="en-US" sz="1600" b="1">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b="1" dirty="0"/>
                        <a:t>Regulation</a:t>
                      </a:r>
                    </a:p>
                    <a:p>
                      <a:pPr marL="0" marR="0">
                        <a:lnSpc>
                          <a:spcPct val="115000"/>
                        </a:lnSpc>
                        <a:spcBef>
                          <a:spcPts val="0"/>
                        </a:spcBef>
                        <a:spcAft>
                          <a:spcPts val="0"/>
                        </a:spcAft>
                      </a:pPr>
                      <a:r>
                        <a:rPr lang="en-US" sz="1600" b="1" dirty="0"/>
                        <a:t>Allowed</a:t>
                      </a:r>
                      <a:endParaRPr lang="en-US" sz="1600" b="1" dirty="0">
                        <a:latin typeface="Calibri"/>
                        <a:ea typeface="Calibri"/>
                        <a:cs typeface="Times New Roman"/>
                      </a:endParaRPr>
                    </a:p>
                  </a:txBody>
                  <a:tcPr marL="68580" marR="68580" marT="0" marB="0">
                    <a:solidFill>
                      <a:schemeClr val="accent6">
                        <a:lumMod val="40000"/>
                        <a:lumOff val="60000"/>
                      </a:schemeClr>
                    </a:solidFill>
                  </a:tcPr>
                </a:tc>
                <a:tc>
                  <a:txBody>
                    <a:bodyPr/>
                    <a:lstStyle/>
                    <a:p>
                      <a:pPr marL="0" marR="0">
                        <a:lnSpc>
                          <a:spcPct val="115000"/>
                        </a:lnSpc>
                        <a:spcBef>
                          <a:spcPts val="0"/>
                        </a:spcBef>
                        <a:spcAft>
                          <a:spcPts val="0"/>
                        </a:spcAft>
                      </a:pPr>
                      <a:r>
                        <a:rPr lang="en-US" sz="1600" b="1" dirty="0"/>
                        <a:t>Less regulation allowed</a:t>
                      </a:r>
                      <a:endParaRPr lang="en-US" sz="1600" b="1" dirty="0">
                        <a:latin typeface="Calibri"/>
                        <a:ea typeface="Calibri"/>
                        <a:cs typeface="Times New Roman"/>
                      </a:endParaRPr>
                    </a:p>
                  </a:txBody>
                  <a:tcPr marL="68580" marR="68580" marT="0" marB="0">
                    <a:solidFill>
                      <a:schemeClr val="accent6">
                        <a:lumMod val="60000"/>
                        <a:lumOff val="40000"/>
                      </a:schemeClr>
                    </a:solidFill>
                  </a:tcPr>
                </a:tc>
                <a:tc>
                  <a:txBody>
                    <a:bodyPr/>
                    <a:lstStyle/>
                    <a:p>
                      <a:pPr marL="0" marR="0">
                        <a:lnSpc>
                          <a:spcPct val="115000"/>
                        </a:lnSpc>
                        <a:spcBef>
                          <a:spcPts val="0"/>
                        </a:spcBef>
                        <a:spcAft>
                          <a:spcPts val="0"/>
                        </a:spcAft>
                      </a:pPr>
                      <a:r>
                        <a:rPr lang="en-US" sz="1600" b="1" dirty="0"/>
                        <a:t>Further limits on regulation</a:t>
                      </a:r>
                    </a:p>
                    <a:p>
                      <a:pPr marL="0" marR="0">
                        <a:lnSpc>
                          <a:spcPct val="115000"/>
                        </a:lnSpc>
                        <a:spcBef>
                          <a:spcPts val="0"/>
                        </a:spcBef>
                        <a:spcAft>
                          <a:spcPts val="0"/>
                        </a:spcAft>
                      </a:pPr>
                      <a:r>
                        <a:rPr lang="en-US" sz="1600" b="1" dirty="0"/>
                        <a:t>with TRIMs</a:t>
                      </a:r>
                      <a:endParaRPr lang="en-US" sz="1600" b="1" dirty="0">
                        <a:latin typeface="Calibri"/>
                        <a:ea typeface="Calibri"/>
                        <a:cs typeface="Times New Roman"/>
                      </a:endParaRPr>
                    </a:p>
                  </a:txBody>
                  <a:tcPr marL="68580" marR="68580" marT="0" marB="0">
                    <a:solidFill>
                      <a:srgbClr val="FF9966"/>
                    </a:solidFill>
                  </a:tcPr>
                </a:tc>
              </a:tr>
              <a:tr h="1009092">
                <a:tc>
                  <a:txBody>
                    <a:bodyPr/>
                    <a:lstStyle/>
                    <a:p>
                      <a:pPr marL="0" marR="0">
                        <a:lnSpc>
                          <a:spcPct val="115000"/>
                        </a:lnSpc>
                        <a:spcBef>
                          <a:spcPts val="0"/>
                        </a:spcBef>
                        <a:spcAft>
                          <a:spcPts val="0"/>
                        </a:spcAft>
                      </a:pPr>
                      <a:r>
                        <a:rPr lang="en-US" sz="1600" b="1"/>
                        <a:t>Trade in Services</a:t>
                      </a:r>
                      <a:endParaRPr lang="en-US" sz="1600" b="1">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b="1" dirty="0"/>
                        <a:t>Protection Allowed</a:t>
                      </a:r>
                      <a:endParaRPr lang="en-US" sz="1600" b="1" dirty="0">
                        <a:latin typeface="Calibri"/>
                        <a:ea typeface="Calibri"/>
                        <a:cs typeface="Times New Roman"/>
                      </a:endParaRPr>
                    </a:p>
                  </a:txBody>
                  <a:tcPr marL="68580" marR="68580" marT="0" marB="0">
                    <a:solidFill>
                      <a:schemeClr val="accent6">
                        <a:lumMod val="40000"/>
                        <a:lumOff val="60000"/>
                      </a:schemeClr>
                    </a:solidFill>
                  </a:tcPr>
                </a:tc>
                <a:tc>
                  <a:txBody>
                    <a:bodyPr/>
                    <a:lstStyle/>
                    <a:p>
                      <a:pPr marL="0" marR="0">
                        <a:lnSpc>
                          <a:spcPct val="115000"/>
                        </a:lnSpc>
                        <a:spcBef>
                          <a:spcPts val="0"/>
                        </a:spcBef>
                        <a:spcAft>
                          <a:spcPts val="0"/>
                        </a:spcAft>
                      </a:pPr>
                      <a:r>
                        <a:rPr lang="en-US" sz="1600" b="1" dirty="0"/>
                        <a:t>Less protection allowed</a:t>
                      </a:r>
                      <a:endParaRPr lang="en-US" sz="1600" b="1" dirty="0">
                        <a:latin typeface="Calibri"/>
                        <a:ea typeface="Calibri"/>
                        <a:cs typeface="Times New Roman"/>
                      </a:endParaRPr>
                    </a:p>
                  </a:txBody>
                  <a:tcPr marL="68580" marR="68580" marT="0" marB="0">
                    <a:solidFill>
                      <a:schemeClr val="accent6">
                        <a:lumMod val="60000"/>
                        <a:lumOff val="40000"/>
                      </a:schemeClr>
                    </a:solidFill>
                  </a:tcPr>
                </a:tc>
                <a:tc>
                  <a:txBody>
                    <a:bodyPr/>
                    <a:lstStyle/>
                    <a:p>
                      <a:pPr marL="0" marR="0">
                        <a:lnSpc>
                          <a:spcPct val="115000"/>
                        </a:lnSpc>
                        <a:spcBef>
                          <a:spcPts val="0"/>
                        </a:spcBef>
                        <a:spcAft>
                          <a:spcPts val="0"/>
                        </a:spcAft>
                      </a:pPr>
                      <a:r>
                        <a:rPr lang="en-US" sz="1600" b="1" dirty="0"/>
                        <a:t>Further limits and restrictions with GATS</a:t>
                      </a:r>
                      <a:endParaRPr lang="en-US" sz="1600" b="1" dirty="0">
                        <a:latin typeface="Calibri"/>
                        <a:ea typeface="Calibri"/>
                        <a:cs typeface="Times New Roman"/>
                      </a:endParaRPr>
                    </a:p>
                  </a:txBody>
                  <a:tcPr marL="68580" marR="68580" marT="0" marB="0">
                    <a:solidFill>
                      <a:srgbClr val="FF9966"/>
                    </a:solidFill>
                  </a:tcPr>
                </a:tc>
              </a:tr>
              <a:tr h="1009092">
                <a:tc>
                  <a:txBody>
                    <a:bodyPr/>
                    <a:lstStyle/>
                    <a:p>
                      <a:pPr marL="0" marR="0">
                        <a:lnSpc>
                          <a:spcPct val="115000"/>
                        </a:lnSpc>
                        <a:spcBef>
                          <a:spcPts val="0"/>
                        </a:spcBef>
                        <a:spcAft>
                          <a:spcPts val="0"/>
                        </a:spcAft>
                      </a:pPr>
                      <a:r>
                        <a:rPr lang="en-US" sz="1600" b="1"/>
                        <a:t>Industrial tariffs</a:t>
                      </a:r>
                      <a:endParaRPr lang="en-US" sz="1600" b="1">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b="1" dirty="0"/>
                        <a:t>Protection allowed</a:t>
                      </a:r>
                      <a:endParaRPr lang="en-US" sz="1600" b="1" dirty="0">
                        <a:latin typeface="Calibri"/>
                        <a:ea typeface="Calibri"/>
                        <a:cs typeface="Times New Roman"/>
                      </a:endParaRPr>
                    </a:p>
                  </a:txBody>
                  <a:tcPr marL="68580" marR="68580" marT="0" marB="0">
                    <a:solidFill>
                      <a:schemeClr val="accent6">
                        <a:lumMod val="40000"/>
                        <a:lumOff val="60000"/>
                      </a:schemeClr>
                    </a:solidFill>
                  </a:tcPr>
                </a:tc>
                <a:tc>
                  <a:txBody>
                    <a:bodyPr/>
                    <a:lstStyle/>
                    <a:p>
                      <a:pPr marL="0" marR="0">
                        <a:lnSpc>
                          <a:spcPct val="115000"/>
                        </a:lnSpc>
                        <a:spcBef>
                          <a:spcPts val="0"/>
                        </a:spcBef>
                        <a:spcAft>
                          <a:spcPts val="0"/>
                        </a:spcAft>
                      </a:pPr>
                      <a:r>
                        <a:rPr lang="en-US" sz="1600" b="1"/>
                        <a:t>Less protection allowed</a:t>
                      </a:r>
                      <a:endParaRPr lang="en-US" sz="1600" b="1">
                        <a:latin typeface="Calibri"/>
                        <a:ea typeface="Calibri"/>
                        <a:cs typeface="Times New Roman"/>
                      </a:endParaRPr>
                    </a:p>
                  </a:txBody>
                  <a:tcPr marL="68580" marR="68580" marT="0" marB="0">
                    <a:solidFill>
                      <a:schemeClr val="accent6">
                        <a:lumMod val="60000"/>
                        <a:lumOff val="40000"/>
                      </a:schemeClr>
                    </a:solidFill>
                  </a:tcPr>
                </a:tc>
                <a:tc>
                  <a:txBody>
                    <a:bodyPr/>
                    <a:lstStyle/>
                    <a:p>
                      <a:pPr marL="0" marR="0">
                        <a:lnSpc>
                          <a:spcPct val="115000"/>
                        </a:lnSpc>
                        <a:spcBef>
                          <a:spcPts val="0"/>
                        </a:spcBef>
                        <a:spcAft>
                          <a:spcPts val="0"/>
                        </a:spcAft>
                      </a:pPr>
                      <a:r>
                        <a:rPr lang="en-US" sz="1600" b="1" dirty="0"/>
                        <a:t>Further limits on regulation</a:t>
                      </a:r>
                    </a:p>
                    <a:p>
                      <a:pPr marL="0" marR="0">
                        <a:lnSpc>
                          <a:spcPct val="115000"/>
                        </a:lnSpc>
                        <a:spcBef>
                          <a:spcPts val="0"/>
                        </a:spcBef>
                        <a:spcAft>
                          <a:spcPts val="0"/>
                        </a:spcAft>
                      </a:pPr>
                      <a:r>
                        <a:rPr lang="en-US" sz="1600" b="1" dirty="0"/>
                        <a:t>with NAMA</a:t>
                      </a:r>
                      <a:endParaRPr lang="en-US" sz="1600" b="1" dirty="0">
                        <a:latin typeface="Calibri"/>
                        <a:ea typeface="Calibri"/>
                        <a:cs typeface="Times New Roman"/>
                      </a:endParaRPr>
                    </a:p>
                  </a:txBody>
                  <a:tcPr marL="68580" marR="68580" marT="0" marB="0">
                    <a:solidFill>
                      <a:srgbClr val="FF9966"/>
                    </a:solidFill>
                  </a:tcPr>
                </a:tc>
              </a:tr>
              <a:tr h="666006">
                <a:tc>
                  <a:txBody>
                    <a:bodyPr/>
                    <a:lstStyle/>
                    <a:p>
                      <a:pPr marL="0" marR="0">
                        <a:lnSpc>
                          <a:spcPct val="115000"/>
                        </a:lnSpc>
                        <a:spcBef>
                          <a:spcPts val="0"/>
                        </a:spcBef>
                        <a:spcAft>
                          <a:spcPts val="0"/>
                        </a:spcAft>
                      </a:pPr>
                      <a:r>
                        <a:rPr lang="en-US" sz="1600" b="1" dirty="0"/>
                        <a:t>Subsidies</a:t>
                      </a:r>
                      <a:endParaRPr lang="en-US" sz="1600" b="1" dirty="0">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b="1" dirty="0"/>
                        <a:t>Allowed</a:t>
                      </a:r>
                      <a:endParaRPr lang="en-US" sz="1600" b="1" dirty="0">
                        <a:latin typeface="Calibri"/>
                        <a:ea typeface="Calibri"/>
                        <a:cs typeface="Times New Roman"/>
                      </a:endParaRPr>
                    </a:p>
                  </a:txBody>
                  <a:tcPr marL="68580" marR="68580" marT="0" marB="0">
                    <a:solidFill>
                      <a:schemeClr val="accent6">
                        <a:lumMod val="40000"/>
                        <a:lumOff val="60000"/>
                      </a:schemeClr>
                    </a:solidFill>
                  </a:tcPr>
                </a:tc>
                <a:tc>
                  <a:txBody>
                    <a:bodyPr/>
                    <a:lstStyle/>
                    <a:p>
                      <a:pPr marL="0" marR="0">
                        <a:lnSpc>
                          <a:spcPct val="115000"/>
                        </a:lnSpc>
                        <a:spcBef>
                          <a:spcPts val="0"/>
                        </a:spcBef>
                        <a:spcAft>
                          <a:spcPts val="0"/>
                        </a:spcAft>
                      </a:pPr>
                      <a:r>
                        <a:rPr lang="en-US" sz="1600" b="1"/>
                        <a:t>Limited</a:t>
                      </a:r>
                      <a:endParaRPr lang="en-US" sz="1600" b="1">
                        <a:latin typeface="Calibri"/>
                        <a:ea typeface="Calibri"/>
                        <a:cs typeface="Times New Roman"/>
                      </a:endParaRPr>
                    </a:p>
                  </a:txBody>
                  <a:tcPr marL="68580" marR="68580" marT="0" marB="0">
                    <a:solidFill>
                      <a:schemeClr val="accent6">
                        <a:lumMod val="60000"/>
                        <a:lumOff val="40000"/>
                      </a:schemeClr>
                    </a:solidFill>
                  </a:tcPr>
                </a:tc>
                <a:tc>
                  <a:txBody>
                    <a:bodyPr/>
                    <a:lstStyle/>
                    <a:p>
                      <a:pPr marL="0" marR="0">
                        <a:lnSpc>
                          <a:spcPct val="115000"/>
                        </a:lnSpc>
                        <a:spcBef>
                          <a:spcPts val="0"/>
                        </a:spcBef>
                        <a:spcAft>
                          <a:spcPts val="0"/>
                        </a:spcAft>
                      </a:pPr>
                      <a:r>
                        <a:rPr lang="en-US" sz="1600" b="1"/>
                        <a:t>Further limits with SCM</a:t>
                      </a:r>
                      <a:endParaRPr lang="en-US" sz="1600" b="1">
                        <a:latin typeface="Calibri"/>
                        <a:ea typeface="Calibri"/>
                        <a:cs typeface="Times New Roman"/>
                      </a:endParaRPr>
                    </a:p>
                  </a:txBody>
                  <a:tcPr marL="68580" marR="68580" marT="0" marB="0">
                    <a:solidFill>
                      <a:srgbClr val="FF9966"/>
                    </a:solidFill>
                  </a:tcPr>
                </a:tc>
              </a:tr>
              <a:tr h="666006">
                <a:tc>
                  <a:txBody>
                    <a:bodyPr/>
                    <a:lstStyle/>
                    <a:p>
                      <a:pPr marL="0" marR="0">
                        <a:lnSpc>
                          <a:spcPct val="115000"/>
                        </a:lnSpc>
                        <a:spcBef>
                          <a:spcPts val="0"/>
                        </a:spcBef>
                        <a:spcAft>
                          <a:spcPts val="0"/>
                        </a:spcAft>
                      </a:pPr>
                      <a:r>
                        <a:rPr lang="en-US" sz="1600" b="1" dirty="0"/>
                        <a:t>Subsidized Credit</a:t>
                      </a:r>
                      <a:endParaRPr lang="en-US" sz="1600" b="1" dirty="0">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b="1" dirty="0"/>
                        <a:t>Allowed</a:t>
                      </a:r>
                      <a:endParaRPr lang="en-US" sz="1600" b="1" dirty="0">
                        <a:latin typeface="Calibri"/>
                        <a:ea typeface="Calibri"/>
                        <a:cs typeface="Times New Roman"/>
                      </a:endParaRPr>
                    </a:p>
                  </a:txBody>
                  <a:tcPr marL="68580" marR="68580" marT="0" marB="0">
                    <a:solidFill>
                      <a:schemeClr val="accent6">
                        <a:lumMod val="40000"/>
                        <a:lumOff val="60000"/>
                      </a:schemeClr>
                    </a:solidFill>
                  </a:tcPr>
                </a:tc>
                <a:tc>
                  <a:txBody>
                    <a:bodyPr/>
                    <a:lstStyle/>
                    <a:p>
                      <a:pPr marL="0" marR="0">
                        <a:lnSpc>
                          <a:spcPct val="115000"/>
                        </a:lnSpc>
                        <a:spcBef>
                          <a:spcPts val="0"/>
                        </a:spcBef>
                        <a:spcAft>
                          <a:spcPts val="0"/>
                        </a:spcAft>
                      </a:pPr>
                      <a:r>
                        <a:rPr lang="en-US" sz="1600" b="1" dirty="0"/>
                        <a:t>Limited</a:t>
                      </a:r>
                      <a:endParaRPr lang="en-US" sz="1600" b="1" dirty="0">
                        <a:latin typeface="Calibri"/>
                        <a:ea typeface="Calibri"/>
                        <a:cs typeface="Times New Roman"/>
                      </a:endParaRPr>
                    </a:p>
                  </a:txBody>
                  <a:tcPr marL="68580" marR="68580" marT="0" marB="0">
                    <a:solidFill>
                      <a:schemeClr val="accent6">
                        <a:lumMod val="60000"/>
                        <a:lumOff val="40000"/>
                      </a:schemeClr>
                    </a:solidFill>
                  </a:tcPr>
                </a:tc>
                <a:tc>
                  <a:txBody>
                    <a:bodyPr/>
                    <a:lstStyle/>
                    <a:p>
                      <a:pPr marL="0" marR="0">
                        <a:lnSpc>
                          <a:spcPct val="115000"/>
                        </a:lnSpc>
                        <a:spcBef>
                          <a:spcPts val="0"/>
                        </a:spcBef>
                        <a:spcAft>
                          <a:spcPts val="0"/>
                        </a:spcAft>
                      </a:pPr>
                      <a:r>
                        <a:rPr lang="en-US" sz="1600" b="1" dirty="0"/>
                        <a:t>Further limits with SCM</a:t>
                      </a:r>
                      <a:endParaRPr lang="en-US" sz="1600" b="1" dirty="0">
                        <a:latin typeface="Calibri"/>
                        <a:ea typeface="Calibri"/>
                        <a:cs typeface="Times New Roman"/>
                      </a:endParaRPr>
                    </a:p>
                  </a:txBody>
                  <a:tcPr marL="68580" marR="68580" marT="0" marB="0">
                    <a:solidFill>
                      <a:srgbClr val="FF9966"/>
                    </a:solidFill>
                  </a:tcPr>
                </a:tc>
              </a:tr>
            </a:tbl>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graphicFrame>
        <p:nvGraphicFramePr>
          <p:cNvPr id="4" name="Content Placeholder 3"/>
          <p:cNvGraphicFramePr>
            <a:graphicFrameLocks noGrp="1"/>
          </p:cNvGraphicFramePr>
          <p:nvPr>
            <p:ph idx="1"/>
          </p:nvPr>
        </p:nvGraphicFramePr>
        <p:xfrm>
          <a:off x="457200" y="0"/>
          <a:ext cx="8229600" cy="6931260"/>
        </p:xfrm>
        <a:graphic>
          <a:graphicData uri="http://schemas.openxmlformats.org/drawingml/2006/table">
            <a:tbl>
              <a:tblPr firstRow="1" bandRow="1">
                <a:tableStyleId>{00A15C55-8517-42AA-B614-E9B94910E393}</a:tableStyleId>
              </a:tblPr>
              <a:tblGrid>
                <a:gridCol w="1645920"/>
                <a:gridCol w="1645920"/>
                <a:gridCol w="1645920"/>
                <a:gridCol w="1645920"/>
                <a:gridCol w="1645920"/>
              </a:tblGrid>
              <a:tr h="640563">
                <a:tc>
                  <a:txBody>
                    <a:bodyPr/>
                    <a:lstStyle/>
                    <a:p>
                      <a:pPr marL="0" marR="0" algn="ctr">
                        <a:lnSpc>
                          <a:spcPct val="115000"/>
                        </a:lnSpc>
                        <a:spcBef>
                          <a:spcPts val="0"/>
                        </a:spcBef>
                        <a:spcAft>
                          <a:spcPts val="0"/>
                        </a:spcAft>
                      </a:pPr>
                      <a:endParaRPr lang="en-US" sz="1800" dirty="0">
                        <a:solidFill>
                          <a:schemeClr val="bg1"/>
                        </a:solidFill>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800" dirty="0" smtClean="0">
                          <a:solidFill>
                            <a:schemeClr val="bg1"/>
                          </a:solidFill>
                        </a:rPr>
                        <a:t>1950 </a:t>
                      </a:r>
                      <a:r>
                        <a:rPr lang="en-US" sz="1800" dirty="0">
                          <a:solidFill>
                            <a:schemeClr val="bg1"/>
                          </a:solidFill>
                        </a:rPr>
                        <a:t>-1980</a:t>
                      </a:r>
                      <a:endParaRPr lang="en-US" sz="1800" dirty="0">
                        <a:solidFill>
                          <a:schemeClr val="bg1"/>
                        </a:solidFill>
                        <a:latin typeface="Calibri"/>
                        <a:ea typeface="Calibri"/>
                        <a:cs typeface="Times New Roman"/>
                      </a:endParaRPr>
                    </a:p>
                  </a:txBody>
                  <a:tcPr marL="68580" marR="68580" marT="0" marB="0">
                    <a:solidFill>
                      <a:schemeClr val="accent6">
                        <a:lumMod val="40000"/>
                        <a:lumOff val="60000"/>
                      </a:schemeClr>
                    </a:solidFill>
                  </a:tcPr>
                </a:tc>
                <a:tc>
                  <a:txBody>
                    <a:bodyPr/>
                    <a:lstStyle/>
                    <a:p>
                      <a:pPr marL="0" marR="0" algn="ctr">
                        <a:lnSpc>
                          <a:spcPct val="115000"/>
                        </a:lnSpc>
                        <a:spcBef>
                          <a:spcPts val="0"/>
                        </a:spcBef>
                        <a:spcAft>
                          <a:spcPts val="0"/>
                        </a:spcAft>
                      </a:pPr>
                      <a:r>
                        <a:rPr lang="en-US" sz="1800" dirty="0">
                          <a:solidFill>
                            <a:schemeClr val="bg1"/>
                          </a:solidFill>
                        </a:rPr>
                        <a:t>IMF/WB </a:t>
                      </a:r>
                      <a:r>
                        <a:rPr lang="en-US" sz="1800" dirty="0" smtClean="0">
                          <a:solidFill>
                            <a:schemeClr val="bg1"/>
                          </a:solidFill>
                        </a:rPr>
                        <a:t>SAPs</a:t>
                      </a:r>
                    </a:p>
                    <a:p>
                      <a:pPr marL="0" marR="0" algn="ctr">
                        <a:lnSpc>
                          <a:spcPct val="115000"/>
                        </a:lnSpc>
                        <a:spcBef>
                          <a:spcPts val="0"/>
                        </a:spcBef>
                        <a:spcAft>
                          <a:spcPts val="0"/>
                        </a:spcAft>
                      </a:pPr>
                      <a:r>
                        <a:rPr lang="en-US" sz="1800" dirty="0" smtClean="0">
                          <a:solidFill>
                            <a:schemeClr val="bg1"/>
                          </a:solidFill>
                          <a:latin typeface="Calibri"/>
                          <a:ea typeface="Calibri"/>
                          <a:cs typeface="Times New Roman"/>
                        </a:rPr>
                        <a:t>1980s</a:t>
                      </a:r>
                      <a:endParaRPr lang="en-US" sz="1800" dirty="0">
                        <a:solidFill>
                          <a:schemeClr val="bg1"/>
                        </a:solidFill>
                        <a:latin typeface="Calibri"/>
                        <a:ea typeface="Calibri"/>
                        <a:cs typeface="Times New Roman"/>
                      </a:endParaRPr>
                    </a:p>
                  </a:txBody>
                  <a:tcPr marL="68580" marR="68580" marT="0" marB="0">
                    <a:solidFill>
                      <a:schemeClr val="accent6">
                        <a:lumMod val="60000"/>
                        <a:lumOff val="40000"/>
                      </a:schemeClr>
                    </a:solidFill>
                  </a:tcPr>
                </a:tc>
                <a:tc>
                  <a:txBody>
                    <a:bodyPr/>
                    <a:lstStyle/>
                    <a:p>
                      <a:pPr marL="0" marR="0" algn="ctr">
                        <a:lnSpc>
                          <a:spcPct val="115000"/>
                        </a:lnSpc>
                        <a:spcBef>
                          <a:spcPts val="0"/>
                        </a:spcBef>
                        <a:spcAft>
                          <a:spcPts val="0"/>
                        </a:spcAft>
                      </a:pPr>
                      <a:r>
                        <a:rPr lang="en-US" sz="1800" b="1" dirty="0" smtClean="0">
                          <a:solidFill>
                            <a:schemeClr val="bg1"/>
                          </a:solidFill>
                        </a:rPr>
                        <a:t>WTO</a:t>
                      </a:r>
                    </a:p>
                    <a:p>
                      <a:pPr marL="0" marR="0" algn="ctr">
                        <a:lnSpc>
                          <a:spcPct val="115000"/>
                        </a:lnSpc>
                        <a:spcBef>
                          <a:spcPts val="0"/>
                        </a:spcBef>
                        <a:spcAft>
                          <a:spcPts val="0"/>
                        </a:spcAft>
                      </a:pPr>
                      <a:r>
                        <a:rPr lang="en-US" sz="1800" b="1" dirty="0" smtClean="0">
                          <a:solidFill>
                            <a:schemeClr val="bg1"/>
                          </a:solidFill>
                        </a:rPr>
                        <a:t>1990s</a:t>
                      </a:r>
                      <a:endParaRPr lang="en-US" sz="1800" b="1" dirty="0">
                        <a:solidFill>
                          <a:schemeClr val="bg1"/>
                        </a:solidFill>
                        <a:latin typeface="Calibri"/>
                        <a:ea typeface="Calibri"/>
                        <a:cs typeface="Times New Roman"/>
                      </a:endParaRPr>
                    </a:p>
                  </a:txBody>
                  <a:tcPr marL="68580" marR="68580" marT="0" marB="0">
                    <a:solidFill>
                      <a:srgbClr val="FF9966"/>
                    </a:solidFill>
                  </a:tcPr>
                </a:tc>
                <a:tc>
                  <a:txBody>
                    <a:bodyPr/>
                    <a:lstStyle/>
                    <a:p>
                      <a:pPr marL="0" marR="0" algn="ctr">
                        <a:lnSpc>
                          <a:spcPct val="115000"/>
                        </a:lnSpc>
                        <a:spcBef>
                          <a:spcPts val="0"/>
                        </a:spcBef>
                        <a:spcAft>
                          <a:spcPts val="0"/>
                        </a:spcAft>
                      </a:pPr>
                      <a:r>
                        <a:rPr lang="en-US" sz="1800" b="1" dirty="0">
                          <a:solidFill>
                            <a:schemeClr val="bg1"/>
                          </a:solidFill>
                        </a:rPr>
                        <a:t>FTAs / </a:t>
                      </a:r>
                      <a:r>
                        <a:rPr lang="en-US" sz="1800" b="1" dirty="0" smtClean="0">
                          <a:solidFill>
                            <a:schemeClr val="bg1"/>
                          </a:solidFill>
                        </a:rPr>
                        <a:t>BITs</a:t>
                      </a:r>
                    </a:p>
                    <a:p>
                      <a:pPr marL="0" marR="0" algn="ctr">
                        <a:lnSpc>
                          <a:spcPct val="115000"/>
                        </a:lnSpc>
                        <a:spcBef>
                          <a:spcPts val="0"/>
                        </a:spcBef>
                        <a:spcAft>
                          <a:spcPts val="0"/>
                        </a:spcAft>
                      </a:pPr>
                      <a:r>
                        <a:rPr lang="en-US" sz="1800" b="1" dirty="0" smtClean="0">
                          <a:solidFill>
                            <a:schemeClr val="bg1"/>
                          </a:solidFill>
                          <a:latin typeface="Calibri"/>
                          <a:ea typeface="Calibri"/>
                          <a:cs typeface="Times New Roman"/>
                        </a:rPr>
                        <a:t>2000s →</a:t>
                      </a:r>
                      <a:endParaRPr lang="en-US" sz="1800" b="1" dirty="0">
                        <a:solidFill>
                          <a:schemeClr val="bg1"/>
                        </a:solidFill>
                        <a:latin typeface="Calibri"/>
                        <a:ea typeface="Calibri"/>
                        <a:cs typeface="Times New Roman"/>
                      </a:endParaRPr>
                    </a:p>
                  </a:txBody>
                  <a:tcPr marL="68580" marR="68580" marT="0" marB="0">
                    <a:solidFill>
                      <a:srgbClr val="FF0000"/>
                    </a:solidFill>
                  </a:tcPr>
                </a:tc>
              </a:tr>
              <a:tr h="965460">
                <a:tc>
                  <a:txBody>
                    <a:bodyPr/>
                    <a:lstStyle/>
                    <a:p>
                      <a:pPr marL="0" marR="0">
                        <a:lnSpc>
                          <a:spcPct val="115000"/>
                        </a:lnSpc>
                        <a:spcBef>
                          <a:spcPts val="0"/>
                        </a:spcBef>
                        <a:spcAft>
                          <a:spcPts val="0"/>
                        </a:spcAft>
                      </a:pPr>
                      <a:r>
                        <a:rPr lang="en-US" sz="1600" b="1" dirty="0"/>
                        <a:t>Trade in Goods</a:t>
                      </a:r>
                      <a:endParaRPr lang="en-US" sz="1600" b="1" dirty="0">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b="1" dirty="0"/>
                        <a:t>Protection Allowed</a:t>
                      </a:r>
                      <a:endParaRPr lang="en-US" sz="1600" b="1" dirty="0">
                        <a:latin typeface="Calibri"/>
                        <a:ea typeface="Calibri"/>
                        <a:cs typeface="Times New Roman"/>
                      </a:endParaRPr>
                    </a:p>
                  </a:txBody>
                  <a:tcPr marL="68580" marR="68580" marT="0" marB="0">
                    <a:solidFill>
                      <a:schemeClr val="accent6">
                        <a:lumMod val="40000"/>
                        <a:lumOff val="60000"/>
                      </a:schemeClr>
                    </a:solidFill>
                  </a:tcPr>
                </a:tc>
                <a:tc>
                  <a:txBody>
                    <a:bodyPr/>
                    <a:lstStyle/>
                    <a:p>
                      <a:pPr marL="0" marR="0">
                        <a:lnSpc>
                          <a:spcPct val="115000"/>
                        </a:lnSpc>
                        <a:spcBef>
                          <a:spcPts val="0"/>
                        </a:spcBef>
                        <a:spcAft>
                          <a:spcPts val="0"/>
                        </a:spcAft>
                      </a:pPr>
                      <a:r>
                        <a:rPr lang="en-US" sz="1600" b="1" dirty="0" err="1"/>
                        <a:t>Tarification</a:t>
                      </a:r>
                      <a:r>
                        <a:rPr lang="en-US" sz="1600" b="1" dirty="0"/>
                        <a:t> of quotas, limits on NTBs</a:t>
                      </a:r>
                      <a:endParaRPr lang="en-US" sz="1600" b="1" dirty="0">
                        <a:latin typeface="Calibri"/>
                        <a:ea typeface="Calibri"/>
                        <a:cs typeface="Times New Roman"/>
                      </a:endParaRPr>
                    </a:p>
                  </a:txBody>
                  <a:tcPr marL="68580" marR="68580" marT="0" marB="0">
                    <a:solidFill>
                      <a:schemeClr val="accent6">
                        <a:lumMod val="60000"/>
                        <a:lumOff val="40000"/>
                      </a:schemeClr>
                    </a:solidFill>
                  </a:tcPr>
                </a:tc>
                <a:tc>
                  <a:txBody>
                    <a:bodyPr/>
                    <a:lstStyle/>
                    <a:p>
                      <a:pPr marL="0" marR="0">
                        <a:lnSpc>
                          <a:spcPct val="115000"/>
                        </a:lnSpc>
                        <a:spcBef>
                          <a:spcPts val="0"/>
                        </a:spcBef>
                        <a:spcAft>
                          <a:spcPts val="0"/>
                        </a:spcAft>
                      </a:pPr>
                      <a:r>
                        <a:rPr lang="en-US" sz="1600" b="1" dirty="0"/>
                        <a:t>Less protection allowed</a:t>
                      </a:r>
                      <a:endParaRPr lang="en-US" sz="1600" b="1" dirty="0">
                        <a:latin typeface="Calibri"/>
                        <a:ea typeface="Calibri"/>
                        <a:cs typeface="Times New Roman"/>
                      </a:endParaRPr>
                    </a:p>
                  </a:txBody>
                  <a:tcPr marL="68580" marR="68580" marT="0" marB="0">
                    <a:solidFill>
                      <a:srgbClr val="FF9966"/>
                    </a:solidFill>
                  </a:tcPr>
                </a:tc>
                <a:tc>
                  <a:txBody>
                    <a:bodyPr/>
                    <a:lstStyle/>
                    <a:p>
                      <a:pPr marL="0" marR="0">
                        <a:lnSpc>
                          <a:spcPct val="115000"/>
                        </a:lnSpc>
                        <a:spcBef>
                          <a:spcPts val="0"/>
                        </a:spcBef>
                        <a:spcAft>
                          <a:spcPts val="0"/>
                        </a:spcAft>
                      </a:pPr>
                      <a:r>
                        <a:rPr lang="en-US" sz="1600" b="1"/>
                        <a:t>Even less protection allowed</a:t>
                      </a:r>
                      <a:endParaRPr lang="en-US" sz="1600" b="1">
                        <a:latin typeface="Calibri"/>
                        <a:ea typeface="Calibri"/>
                        <a:cs typeface="Times New Roman"/>
                      </a:endParaRPr>
                    </a:p>
                  </a:txBody>
                  <a:tcPr marL="68580" marR="68580" marT="0" marB="0">
                    <a:solidFill>
                      <a:srgbClr val="FF0000"/>
                    </a:solidFill>
                  </a:tcPr>
                </a:tc>
              </a:tr>
              <a:tr h="1154461">
                <a:tc>
                  <a:txBody>
                    <a:bodyPr/>
                    <a:lstStyle/>
                    <a:p>
                      <a:pPr marL="0" marR="0">
                        <a:lnSpc>
                          <a:spcPct val="115000"/>
                        </a:lnSpc>
                        <a:spcBef>
                          <a:spcPts val="0"/>
                        </a:spcBef>
                        <a:spcAft>
                          <a:spcPts val="0"/>
                        </a:spcAft>
                      </a:pPr>
                      <a:r>
                        <a:rPr lang="en-US" sz="1600" b="1" dirty="0"/>
                        <a:t>IPR</a:t>
                      </a:r>
                      <a:endParaRPr lang="en-US" sz="1600" b="1" dirty="0">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b="1" dirty="0"/>
                        <a:t>Not enforced</a:t>
                      </a:r>
                      <a:endParaRPr lang="en-US" sz="1600" b="1" dirty="0">
                        <a:latin typeface="Calibri"/>
                        <a:ea typeface="Calibri"/>
                        <a:cs typeface="Times New Roman"/>
                      </a:endParaRPr>
                    </a:p>
                  </a:txBody>
                  <a:tcPr marL="68580" marR="68580" marT="0" marB="0">
                    <a:solidFill>
                      <a:schemeClr val="accent6">
                        <a:lumMod val="40000"/>
                        <a:lumOff val="60000"/>
                      </a:schemeClr>
                    </a:solidFill>
                  </a:tcPr>
                </a:tc>
                <a:tc>
                  <a:txBody>
                    <a:bodyPr/>
                    <a:lstStyle/>
                    <a:p>
                      <a:pPr marL="0" marR="0">
                        <a:lnSpc>
                          <a:spcPct val="115000"/>
                        </a:lnSpc>
                        <a:spcBef>
                          <a:spcPts val="0"/>
                        </a:spcBef>
                        <a:spcAft>
                          <a:spcPts val="0"/>
                        </a:spcAft>
                      </a:pPr>
                      <a:r>
                        <a:rPr lang="en-US" sz="1600" b="1"/>
                        <a:t>Not enforced</a:t>
                      </a:r>
                      <a:endParaRPr lang="en-US" sz="1600" b="1">
                        <a:latin typeface="Calibri"/>
                        <a:ea typeface="Calibri"/>
                        <a:cs typeface="Times New Roman"/>
                      </a:endParaRPr>
                    </a:p>
                  </a:txBody>
                  <a:tcPr marL="68580" marR="68580" marT="0" marB="0">
                    <a:solidFill>
                      <a:schemeClr val="accent6">
                        <a:lumMod val="60000"/>
                        <a:lumOff val="40000"/>
                      </a:schemeClr>
                    </a:solidFill>
                  </a:tcPr>
                </a:tc>
                <a:tc>
                  <a:txBody>
                    <a:bodyPr/>
                    <a:lstStyle/>
                    <a:p>
                      <a:pPr marL="0" marR="0">
                        <a:lnSpc>
                          <a:spcPct val="115000"/>
                        </a:lnSpc>
                        <a:spcBef>
                          <a:spcPts val="0"/>
                        </a:spcBef>
                        <a:spcAft>
                          <a:spcPts val="0"/>
                        </a:spcAft>
                      </a:pPr>
                      <a:r>
                        <a:rPr lang="en-US" sz="1600" b="1"/>
                        <a:t>Tighter enforcement with TRIPs</a:t>
                      </a:r>
                      <a:endParaRPr lang="en-US" sz="1600" b="1">
                        <a:latin typeface="Calibri"/>
                        <a:ea typeface="Calibri"/>
                        <a:cs typeface="Times New Roman"/>
                      </a:endParaRPr>
                    </a:p>
                  </a:txBody>
                  <a:tcPr marL="68580" marR="68580" marT="0" marB="0">
                    <a:solidFill>
                      <a:srgbClr val="FF9966"/>
                    </a:solidFill>
                  </a:tcPr>
                </a:tc>
                <a:tc>
                  <a:txBody>
                    <a:bodyPr/>
                    <a:lstStyle/>
                    <a:p>
                      <a:pPr marL="0" marR="0">
                        <a:lnSpc>
                          <a:spcPct val="115000"/>
                        </a:lnSpc>
                        <a:spcBef>
                          <a:spcPts val="0"/>
                        </a:spcBef>
                        <a:spcAft>
                          <a:spcPts val="0"/>
                        </a:spcAft>
                      </a:pPr>
                      <a:r>
                        <a:rPr lang="en-US" sz="1600" b="1" dirty="0"/>
                        <a:t>Fully </a:t>
                      </a:r>
                      <a:r>
                        <a:rPr lang="en-US" sz="1600" b="1" dirty="0" smtClean="0"/>
                        <a:t>enforced,  &amp; much longer extended periods of time</a:t>
                      </a:r>
                      <a:endParaRPr lang="en-US" sz="1600" b="1" dirty="0">
                        <a:latin typeface="Calibri"/>
                        <a:ea typeface="Calibri"/>
                        <a:cs typeface="Times New Roman"/>
                      </a:endParaRPr>
                    </a:p>
                  </a:txBody>
                  <a:tcPr marL="68580" marR="68580" marT="0" marB="0">
                    <a:solidFill>
                      <a:srgbClr val="FF0000"/>
                    </a:solidFill>
                  </a:tcPr>
                </a:tc>
              </a:tr>
              <a:tr h="965460">
                <a:tc>
                  <a:txBody>
                    <a:bodyPr/>
                    <a:lstStyle/>
                    <a:p>
                      <a:pPr marL="0" marR="0">
                        <a:lnSpc>
                          <a:spcPct val="115000"/>
                        </a:lnSpc>
                        <a:spcBef>
                          <a:spcPts val="0"/>
                        </a:spcBef>
                        <a:spcAft>
                          <a:spcPts val="0"/>
                        </a:spcAft>
                      </a:pPr>
                      <a:r>
                        <a:rPr lang="en-US" sz="1600" b="1"/>
                        <a:t>Regulation of FDI</a:t>
                      </a:r>
                      <a:endParaRPr lang="en-US" sz="1600" b="1">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b="1" dirty="0"/>
                        <a:t>Regulation</a:t>
                      </a:r>
                    </a:p>
                    <a:p>
                      <a:pPr marL="0" marR="0">
                        <a:lnSpc>
                          <a:spcPct val="115000"/>
                        </a:lnSpc>
                        <a:spcBef>
                          <a:spcPts val="0"/>
                        </a:spcBef>
                        <a:spcAft>
                          <a:spcPts val="0"/>
                        </a:spcAft>
                      </a:pPr>
                      <a:r>
                        <a:rPr lang="en-US" sz="1600" b="1" dirty="0"/>
                        <a:t>Allowed</a:t>
                      </a:r>
                      <a:endParaRPr lang="en-US" sz="1600" b="1" dirty="0">
                        <a:latin typeface="Calibri"/>
                        <a:ea typeface="Calibri"/>
                        <a:cs typeface="Times New Roman"/>
                      </a:endParaRPr>
                    </a:p>
                  </a:txBody>
                  <a:tcPr marL="68580" marR="68580" marT="0" marB="0">
                    <a:solidFill>
                      <a:schemeClr val="accent6">
                        <a:lumMod val="40000"/>
                        <a:lumOff val="60000"/>
                      </a:schemeClr>
                    </a:solidFill>
                  </a:tcPr>
                </a:tc>
                <a:tc>
                  <a:txBody>
                    <a:bodyPr/>
                    <a:lstStyle/>
                    <a:p>
                      <a:pPr marL="0" marR="0">
                        <a:lnSpc>
                          <a:spcPct val="115000"/>
                        </a:lnSpc>
                        <a:spcBef>
                          <a:spcPts val="0"/>
                        </a:spcBef>
                        <a:spcAft>
                          <a:spcPts val="0"/>
                        </a:spcAft>
                      </a:pPr>
                      <a:r>
                        <a:rPr lang="en-US" sz="1600" b="1" dirty="0"/>
                        <a:t>Less regulation allowed</a:t>
                      </a:r>
                      <a:endParaRPr lang="en-US" sz="1600" b="1" dirty="0">
                        <a:latin typeface="Calibri"/>
                        <a:ea typeface="Calibri"/>
                        <a:cs typeface="Times New Roman"/>
                      </a:endParaRPr>
                    </a:p>
                  </a:txBody>
                  <a:tcPr marL="68580" marR="68580" marT="0" marB="0">
                    <a:solidFill>
                      <a:schemeClr val="accent6">
                        <a:lumMod val="60000"/>
                        <a:lumOff val="40000"/>
                      </a:schemeClr>
                    </a:solidFill>
                  </a:tcPr>
                </a:tc>
                <a:tc>
                  <a:txBody>
                    <a:bodyPr/>
                    <a:lstStyle/>
                    <a:p>
                      <a:pPr marL="0" marR="0">
                        <a:lnSpc>
                          <a:spcPct val="115000"/>
                        </a:lnSpc>
                        <a:spcBef>
                          <a:spcPts val="0"/>
                        </a:spcBef>
                        <a:spcAft>
                          <a:spcPts val="0"/>
                        </a:spcAft>
                      </a:pPr>
                      <a:r>
                        <a:rPr lang="en-US" sz="1600" b="1"/>
                        <a:t>Further limits on regulation</a:t>
                      </a:r>
                    </a:p>
                    <a:p>
                      <a:pPr marL="0" marR="0">
                        <a:lnSpc>
                          <a:spcPct val="115000"/>
                        </a:lnSpc>
                        <a:spcBef>
                          <a:spcPts val="0"/>
                        </a:spcBef>
                        <a:spcAft>
                          <a:spcPts val="0"/>
                        </a:spcAft>
                      </a:pPr>
                      <a:r>
                        <a:rPr lang="en-US" sz="1600" b="1"/>
                        <a:t>with TRIMs</a:t>
                      </a:r>
                      <a:endParaRPr lang="en-US" sz="1600" b="1">
                        <a:latin typeface="Calibri"/>
                        <a:ea typeface="Calibri"/>
                        <a:cs typeface="Times New Roman"/>
                      </a:endParaRPr>
                    </a:p>
                  </a:txBody>
                  <a:tcPr marL="68580" marR="68580" marT="0" marB="0">
                    <a:solidFill>
                      <a:srgbClr val="FF9966"/>
                    </a:solidFill>
                  </a:tcPr>
                </a:tc>
                <a:tc>
                  <a:txBody>
                    <a:bodyPr/>
                    <a:lstStyle/>
                    <a:p>
                      <a:pPr marL="0" marR="0">
                        <a:lnSpc>
                          <a:spcPct val="115000"/>
                        </a:lnSpc>
                        <a:spcBef>
                          <a:spcPts val="0"/>
                        </a:spcBef>
                        <a:spcAft>
                          <a:spcPts val="0"/>
                        </a:spcAft>
                      </a:pPr>
                      <a:r>
                        <a:rPr lang="en-US" sz="1600" b="1" dirty="0"/>
                        <a:t>Not allowed</a:t>
                      </a:r>
                      <a:endParaRPr lang="en-US" sz="1600" b="1" dirty="0">
                        <a:latin typeface="Calibri"/>
                        <a:ea typeface="Calibri"/>
                        <a:cs typeface="Times New Roman"/>
                      </a:endParaRPr>
                    </a:p>
                  </a:txBody>
                  <a:tcPr marL="68580" marR="68580" marT="0" marB="0">
                    <a:solidFill>
                      <a:srgbClr val="FF0000"/>
                    </a:solidFill>
                  </a:tcPr>
                </a:tc>
              </a:tr>
              <a:tr h="965460">
                <a:tc>
                  <a:txBody>
                    <a:bodyPr/>
                    <a:lstStyle/>
                    <a:p>
                      <a:pPr marL="0" marR="0">
                        <a:lnSpc>
                          <a:spcPct val="115000"/>
                        </a:lnSpc>
                        <a:spcBef>
                          <a:spcPts val="0"/>
                        </a:spcBef>
                        <a:spcAft>
                          <a:spcPts val="0"/>
                        </a:spcAft>
                      </a:pPr>
                      <a:r>
                        <a:rPr lang="en-US" sz="1600" b="1"/>
                        <a:t>Trade in Services</a:t>
                      </a:r>
                      <a:endParaRPr lang="en-US" sz="1600" b="1">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b="1" dirty="0"/>
                        <a:t>Protection Allowed</a:t>
                      </a:r>
                      <a:endParaRPr lang="en-US" sz="1600" b="1" dirty="0">
                        <a:latin typeface="Calibri"/>
                        <a:ea typeface="Calibri"/>
                        <a:cs typeface="Times New Roman"/>
                      </a:endParaRPr>
                    </a:p>
                  </a:txBody>
                  <a:tcPr marL="68580" marR="68580" marT="0" marB="0">
                    <a:solidFill>
                      <a:schemeClr val="accent6">
                        <a:lumMod val="40000"/>
                        <a:lumOff val="60000"/>
                      </a:schemeClr>
                    </a:solidFill>
                  </a:tcPr>
                </a:tc>
                <a:tc>
                  <a:txBody>
                    <a:bodyPr/>
                    <a:lstStyle/>
                    <a:p>
                      <a:pPr marL="0" marR="0">
                        <a:lnSpc>
                          <a:spcPct val="115000"/>
                        </a:lnSpc>
                        <a:spcBef>
                          <a:spcPts val="0"/>
                        </a:spcBef>
                        <a:spcAft>
                          <a:spcPts val="0"/>
                        </a:spcAft>
                      </a:pPr>
                      <a:r>
                        <a:rPr lang="en-US" sz="1600" b="1" dirty="0"/>
                        <a:t>Less protection allowed</a:t>
                      </a:r>
                      <a:endParaRPr lang="en-US" sz="1600" b="1" dirty="0">
                        <a:latin typeface="Calibri"/>
                        <a:ea typeface="Calibri"/>
                        <a:cs typeface="Times New Roman"/>
                      </a:endParaRPr>
                    </a:p>
                  </a:txBody>
                  <a:tcPr marL="68580" marR="68580" marT="0" marB="0">
                    <a:solidFill>
                      <a:schemeClr val="accent6">
                        <a:lumMod val="60000"/>
                        <a:lumOff val="40000"/>
                      </a:schemeClr>
                    </a:solidFill>
                  </a:tcPr>
                </a:tc>
                <a:tc>
                  <a:txBody>
                    <a:bodyPr/>
                    <a:lstStyle/>
                    <a:p>
                      <a:pPr marL="0" marR="0">
                        <a:lnSpc>
                          <a:spcPct val="115000"/>
                        </a:lnSpc>
                        <a:spcBef>
                          <a:spcPts val="0"/>
                        </a:spcBef>
                        <a:spcAft>
                          <a:spcPts val="0"/>
                        </a:spcAft>
                      </a:pPr>
                      <a:r>
                        <a:rPr lang="en-US" sz="1600" b="1" dirty="0"/>
                        <a:t>Further limits and restrictions with GATS</a:t>
                      </a:r>
                      <a:endParaRPr lang="en-US" sz="1600" b="1" dirty="0">
                        <a:latin typeface="Calibri"/>
                        <a:ea typeface="Calibri"/>
                        <a:cs typeface="Times New Roman"/>
                      </a:endParaRPr>
                    </a:p>
                  </a:txBody>
                  <a:tcPr marL="68580" marR="68580" marT="0" marB="0">
                    <a:solidFill>
                      <a:srgbClr val="FF9966"/>
                    </a:solidFill>
                  </a:tcPr>
                </a:tc>
                <a:tc>
                  <a:txBody>
                    <a:bodyPr/>
                    <a:lstStyle/>
                    <a:p>
                      <a:pPr marL="0" marR="0">
                        <a:lnSpc>
                          <a:spcPct val="115000"/>
                        </a:lnSpc>
                        <a:spcBef>
                          <a:spcPts val="0"/>
                        </a:spcBef>
                        <a:spcAft>
                          <a:spcPts val="0"/>
                        </a:spcAft>
                      </a:pPr>
                      <a:r>
                        <a:rPr lang="en-US" sz="1600" b="1"/>
                        <a:t>Even less protection allowed</a:t>
                      </a:r>
                      <a:endParaRPr lang="en-US" sz="1600" b="1">
                        <a:latin typeface="Calibri"/>
                        <a:ea typeface="Calibri"/>
                        <a:cs typeface="Times New Roman"/>
                      </a:endParaRPr>
                    </a:p>
                  </a:txBody>
                  <a:tcPr marL="68580" marR="68580" marT="0" marB="0">
                    <a:solidFill>
                      <a:srgbClr val="FF0000"/>
                    </a:solidFill>
                  </a:tcPr>
                </a:tc>
              </a:tr>
              <a:tr h="965460">
                <a:tc>
                  <a:txBody>
                    <a:bodyPr/>
                    <a:lstStyle/>
                    <a:p>
                      <a:pPr marL="0" marR="0">
                        <a:lnSpc>
                          <a:spcPct val="115000"/>
                        </a:lnSpc>
                        <a:spcBef>
                          <a:spcPts val="0"/>
                        </a:spcBef>
                        <a:spcAft>
                          <a:spcPts val="0"/>
                        </a:spcAft>
                      </a:pPr>
                      <a:r>
                        <a:rPr lang="en-US" sz="1600" b="1"/>
                        <a:t>Industrial tariffs</a:t>
                      </a:r>
                      <a:endParaRPr lang="en-US" sz="1600" b="1">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b="1" dirty="0"/>
                        <a:t>Protection allowed</a:t>
                      </a:r>
                      <a:endParaRPr lang="en-US" sz="1600" b="1" dirty="0">
                        <a:latin typeface="Calibri"/>
                        <a:ea typeface="Calibri"/>
                        <a:cs typeface="Times New Roman"/>
                      </a:endParaRPr>
                    </a:p>
                  </a:txBody>
                  <a:tcPr marL="68580" marR="68580" marT="0" marB="0">
                    <a:solidFill>
                      <a:schemeClr val="accent6">
                        <a:lumMod val="40000"/>
                        <a:lumOff val="60000"/>
                      </a:schemeClr>
                    </a:solidFill>
                  </a:tcPr>
                </a:tc>
                <a:tc>
                  <a:txBody>
                    <a:bodyPr/>
                    <a:lstStyle/>
                    <a:p>
                      <a:pPr marL="0" marR="0">
                        <a:lnSpc>
                          <a:spcPct val="115000"/>
                        </a:lnSpc>
                        <a:spcBef>
                          <a:spcPts val="0"/>
                        </a:spcBef>
                        <a:spcAft>
                          <a:spcPts val="0"/>
                        </a:spcAft>
                      </a:pPr>
                      <a:r>
                        <a:rPr lang="en-US" sz="1600" b="1"/>
                        <a:t>Less protection allowed</a:t>
                      </a:r>
                      <a:endParaRPr lang="en-US" sz="1600" b="1">
                        <a:latin typeface="Calibri"/>
                        <a:ea typeface="Calibri"/>
                        <a:cs typeface="Times New Roman"/>
                      </a:endParaRPr>
                    </a:p>
                  </a:txBody>
                  <a:tcPr marL="68580" marR="68580" marT="0" marB="0">
                    <a:solidFill>
                      <a:schemeClr val="accent6">
                        <a:lumMod val="60000"/>
                        <a:lumOff val="40000"/>
                      </a:schemeClr>
                    </a:solidFill>
                  </a:tcPr>
                </a:tc>
                <a:tc>
                  <a:txBody>
                    <a:bodyPr/>
                    <a:lstStyle/>
                    <a:p>
                      <a:pPr marL="0" marR="0">
                        <a:lnSpc>
                          <a:spcPct val="115000"/>
                        </a:lnSpc>
                        <a:spcBef>
                          <a:spcPts val="0"/>
                        </a:spcBef>
                        <a:spcAft>
                          <a:spcPts val="0"/>
                        </a:spcAft>
                      </a:pPr>
                      <a:r>
                        <a:rPr lang="en-US" sz="1600" b="1" dirty="0"/>
                        <a:t>Further limits on regulation</a:t>
                      </a:r>
                    </a:p>
                    <a:p>
                      <a:pPr marL="0" marR="0">
                        <a:lnSpc>
                          <a:spcPct val="115000"/>
                        </a:lnSpc>
                        <a:spcBef>
                          <a:spcPts val="0"/>
                        </a:spcBef>
                        <a:spcAft>
                          <a:spcPts val="0"/>
                        </a:spcAft>
                      </a:pPr>
                      <a:r>
                        <a:rPr lang="en-US" sz="1600" b="1" dirty="0"/>
                        <a:t>with NAMA</a:t>
                      </a:r>
                      <a:endParaRPr lang="en-US" sz="1600" b="1" dirty="0">
                        <a:latin typeface="Calibri"/>
                        <a:ea typeface="Calibri"/>
                        <a:cs typeface="Times New Roman"/>
                      </a:endParaRPr>
                    </a:p>
                  </a:txBody>
                  <a:tcPr marL="68580" marR="68580" marT="0" marB="0">
                    <a:solidFill>
                      <a:srgbClr val="FF9966"/>
                    </a:solidFill>
                  </a:tcPr>
                </a:tc>
                <a:tc>
                  <a:txBody>
                    <a:bodyPr/>
                    <a:lstStyle/>
                    <a:p>
                      <a:pPr marL="0" marR="0">
                        <a:lnSpc>
                          <a:spcPct val="115000"/>
                        </a:lnSpc>
                        <a:spcBef>
                          <a:spcPts val="0"/>
                        </a:spcBef>
                        <a:spcAft>
                          <a:spcPts val="0"/>
                        </a:spcAft>
                      </a:pPr>
                      <a:r>
                        <a:rPr lang="en-US" sz="1600" b="1"/>
                        <a:t>Even less protection allowed</a:t>
                      </a:r>
                      <a:endParaRPr lang="en-US" sz="1600" b="1">
                        <a:latin typeface="Calibri"/>
                        <a:ea typeface="Calibri"/>
                        <a:cs typeface="Times New Roman"/>
                      </a:endParaRPr>
                    </a:p>
                  </a:txBody>
                  <a:tcPr marL="68580" marR="68580" marT="0" marB="0">
                    <a:solidFill>
                      <a:srgbClr val="FF0000"/>
                    </a:solidFill>
                  </a:tcPr>
                </a:tc>
              </a:tr>
              <a:tr h="637198">
                <a:tc>
                  <a:txBody>
                    <a:bodyPr/>
                    <a:lstStyle/>
                    <a:p>
                      <a:pPr marL="0" marR="0">
                        <a:lnSpc>
                          <a:spcPct val="115000"/>
                        </a:lnSpc>
                        <a:spcBef>
                          <a:spcPts val="0"/>
                        </a:spcBef>
                        <a:spcAft>
                          <a:spcPts val="0"/>
                        </a:spcAft>
                      </a:pPr>
                      <a:r>
                        <a:rPr lang="en-US" sz="1600" b="1" dirty="0"/>
                        <a:t>Subsidies</a:t>
                      </a:r>
                      <a:endParaRPr lang="en-US" sz="1600" b="1" dirty="0">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b="1" dirty="0"/>
                        <a:t>Allowed</a:t>
                      </a:r>
                      <a:endParaRPr lang="en-US" sz="1600" b="1" dirty="0">
                        <a:latin typeface="Calibri"/>
                        <a:ea typeface="Calibri"/>
                        <a:cs typeface="Times New Roman"/>
                      </a:endParaRPr>
                    </a:p>
                  </a:txBody>
                  <a:tcPr marL="68580" marR="68580" marT="0" marB="0">
                    <a:solidFill>
                      <a:schemeClr val="accent6">
                        <a:lumMod val="40000"/>
                        <a:lumOff val="60000"/>
                      </a:schemeClr>
                    </a:solidFill>
                  </a:tcPr>
                </a:tc>
                <a:tc>
                  <a:txBody>
                    <a:bodyPr/>
                    <a:lstStyle/>
                    <a:p>
                      <a:pPr marL="0" marR="0">
                        <a:lnSpc>
                          <a:spcPct val="115000"/>
                        </a:lnSpc>
                        <a:spcBef>
                          <a:spcPts val="0"/>
                        </a:spcBef>
                        <a:spcAft>
                          <a:spcPts val="0"/>
                        </a:spcAft>
                      </a:pPr>
                      <a:r>
                        <a:rPr lang="en-US" sz="1600" b="1"/>
                        <a:t>Limited</a:t>
                      </a:r>
                      <a:endParaRPr lang="en-US" sz="1600" b="1">
                        <a:latin typeface="Calibri"/>
                        <a:ea typeface="Calibri"/>
                        <a:cs typeface="Times New Roman"/>
                      </a:endParaRPr>
                    </a:p>
                  </a:txBody>
                  <a:tcPr marL="68580" marR="68580" marT="0" marB="0">
                    <a:solidFill>
                      <a:schemeClr val="accent6">
                        <a:lumMod val="60000"/>
                        <a:lumOff val="40000"/>
                      </a:schemeClr>
                    </a:solidFill>
                  </a:tcPr>
                </a:tc>
                <a:tc>
                  <a:txBody>
                    <a:bodyPr/>
                    <a:lstStyle/>
                    <a:p>
                      <a:pPr marL="0" marR="0">
                        <a:lnSpc>
                          <a:spcPct val="115000"/>
                        </a:lnSpc>
                        <a:spcBef>
                          <a:spcPts val="0"/>
                        </a:spcBef>
                        <a:spcAft>
                          <a:spcPts val="0"/>
                        </a:spcAft>
                      </a:pPr>
                      <a:r>
                        <a:rPr lang="en-US" sz="1600" b="1" dirty="0"/>
                        <a:t>Further limits with SCM</a:t>
                      </a:r>
                      <a:endParaRPr lang="en-US" sz="1600" b="1" dirty="0">
                        <a:latin typeface="Calibri"/>
                        <a:ea typeface="Calibri"/>
                        <a:cs typeface="Times New Roman"/>
                      </a:endParaRPr>
                    </a:p>
                  </a:txBody>
                  <a:tcPr marL="68580" marR="68580" marT="0" marB="0">
                    <a:solidFill>
                      <a:srgbClr val="FF9966"/>
                    </a:solidFill>
                  </a:tcPr>
                </a:tc>
                <a:tc>
                  <a:txBody>
                    <a:bodyPr/>
                    <a:lstStyle/>
                    <a:p>
                      <a:pPr marL="0" marR="0">
                        <a:lnSpc>
                          <a:spcPct val="115000"/>
                        </a:lnSpc>
                        <a:spcBef>
                          <a:spcPts val="0"/>
                        </a:spcBef>
                        <a:spcAft>
                          <a:spcPts val="0"/>
                        </a:spcAft>
                      </a:pPr>
                      <a:r>
                        <a:rPr lang="en-US" sz="1600" b="1"/>
                        <a:t>Even further limits</a:t>
                      </a:r>
                      <a:endParaRPr lang="en-US" sz="1600" b="1">
                        <a:latin typeface="Calibri"/>
                        <a:ea typeface="Calibri"/>
                        <a:cs typeface="Times New Roman"/>
                      </a:endParaRPr>
                    </a:p>
                  </a:txBody>
                  <a:tcPr marL="68580" marR="68580" marT="0" marB="0">
                    <a:solidFill>
                      <a:srgbClr val="FF0000"/>
                    </a:solidFill>
                  </a:tcPr>
                </a:tc>
              </a:tr>
              <a:tr h="637198">
                <a:tc>
                  <a:txBody>
                    <a:bodyPr/>
                    <a:lstStyle/>
                    <a:p>
                      <a:pPr marL="0" marR="0">
                        <a:lnSpc>
                          <a:spcPct val="115000"/>
                        </a:lnSpc>
                        <a:spcBef>
                          <a:spcPts val="0"/>
                        </a:spcBef>
                        <a:spcAft>
                          <a:spcPts val="0"/>
                        </a:spcAft>
                      </a:pPr>
                      <a:r>
                        <a:rPr lang="en-US" sz="1600" b="1" dirty="0"/>
                        <a:t>Subsidized Credit</a:t>
                      </a:r>
                      <a:endParaRPr lang="en-US" sz="1600" b="1" dirty="0">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b="1" dirty="0"/>
                        <a:t>Allowed</a:t>
                      </a:r>
                      <a:endParaRPr lang="en-US" sz="1600" b="1" dirty="0">
                        <a:latin typeface="Calibri"/>
                        <a:ea typeface="Calibri"/>
                        <a:cs typeface="Times New Roman"/>
                      </a:endParaRPr>
                    </a:p>
                  </a:txBody>
                  <a:tcPr marL="68580" marR="68580" marT="0" marB="0">
                    <a:solidFill>
                      <a:schemeClr val="accent6">
                        <a:lumMod val="40000"/>
                        <a:lumOff val="60000"/>
                      </a:schemeClr>
                    </a:solidFill>
                  </a:tcPr>
                </a:tc>
                <a:tc>
                  <a:txBody>
                    <a:bodyPr/>
                    <a:lstStyle/>
                    <a:p>
                      <a:pPr marL="0" marR="0">
                        <a:lnSpc>
                          <a:spcPct val="115000"/>
                        </a:lnSpc>
                        <a:spcBef>
                          <a:spcPts val="0"/>
                        </a:spcBef>
                        <a:spcAft>
                          <a:spcPts val="0"/>
                        </a:spcAft>
                      </a:pPr>
                      <a:r>
                        <a:rPr lang="en-US" sz="1600" b="1" dirty="0"/>
                        <a:t>Limited</a:t>
                      </a:r>
                      <a:endParaRPr lang="en-US" sz="1600" b="1" dirty="0">
                        <a:latin typeface="Calibri"/>
                        <a:ea typeface="Calibri"/>
                        <a:cs typeface="Times New Roman"/>
                      </a:endParaRPr>
                    </a:p>
                  </a:txBody>
                  <a:tcPr marL="68580" marR="68580" marT="0" marB="0">
                    <a:solidFill>
                      <a:schemeClr val="accent6">
                        <a:lumMod val="60000"/>
                        <a:lumOff val="40000"/>
                      </a:schemeClr>
                    </a:solidFill>
                  </a:tcPr>
                </a:tc>
                <a:tc>
                  <a:txBody>
                    <a:bodyPr/>
                    <a:lstStyle/>
                    <a:p>
                      <a:pPr marL="0" marR="0">
                        <a:lnSpc>
                          <a:spcPct val="115000"/>
                        </a:lnSpc>
                        <a:spcBef>
                          <a:spcPts val="0"/>
                        </a:spcBef>
                        <a:spcAft>
                          <a:spcPts val="0"/>
                        </a:spcAft>
                      </a:pPr>
                      <a:r>
                        <a:rPr lang="en-US" sz="1600" b="1" dirty="0"/>
                        <a:t>Further limits with SCM</a:t>
                      </a:r>
                      <a:endParaRPr lang="en-US" sz="1600" b="1" dirty="0">
                        <a:latin typeface="Calibri"/>
                        <a:ea typeface="Calibri"/>
                        <a:cs typeface="Times New Roman"/>
                      </a:endParaRPr>
                    </a:p>
                  </a:txBody>
                  <a:tcPr marL="68580" marR="68580" marT="0" marB="0">
                    <a:solidFill>
                      <a:srgbClr val="FF9966"/>
                    </a:solidFill>
                  </a:tcPr>
                </a:tc>
                <a:tc>
                  <a:txBody>
                    <a:bodyPr/>
                    <a:lstStyle/>
                    <a:p>
                      <a:pPr marL="0" marR="0">
                        <a:lnSpc>
                          <a:spcPct val="115000"/>
                        </a:lnSpc>
                        <a:spcBef>
                          <a:spcPts val="0"/>
                        </a:spcBef>
                        <a:spcAft>
                          <a:spcPts val="0"/>
                        </a:spcAft>
                      </a:pPr>
                      <a:r>
                        <a:rPr lang="en-US" sz="1600" b="1" dirty="0"/>
                        <a:t>Even further limits</a:t>
                      </a:r>
                      <a:endParaRPr lang="en-US" sz="1600" b="1" dirty="0">
                        <a:latin typeface="Calibri"/>
                        <a:ea typeface="Calibri"/>
                        <a:cs typeface="Times New Roman"/>
                      </a:endParaRPr>
                    </a:p>
                  </a:txBody>
                  <a:tcPr marL="68580" marR="68580" marT="0" marB="0">
                    <a:solidFill>
                      <a:srgbClr val="FF0000"/>
                    </a:solidFill>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00200"/>
            <a:ext cx="8229600" cy="1905000"/>
          </a:xfrm>
        </p:spPr>
        <p:txBody>
          <a:bodyPr>
            <a:normAutofit fontScale="90000"/>
          </a:bodyPr>
          <a:lstStyle/>
          <a:p>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endParaRPr lang="en-US" dirty="0"/>
          </a:p>
        </p:txBody>
      </p:sp>
      <p:sp>
        <p:nvSpPr>
          <p:cNvPr id="3" name="Content Placeholder 2"/>
          <p:cNvSpPr>
            <a:spLocks noGrp="1"/>
          </p:cNvSpPr>
          <p:nvPr>
            <p:ph idx="1"/>
          </p:nvPr>
        </p:nvSpPr>
        <p:spPr>
          <a:xfrm>
            <a:off x="457200" y="1524000"/>
            <a:ext cx="8229600" cy="4800600"/>
          </a:xfrm>
        </p:spPr>
        <p:txBody>
          <a:bodyPr/>
          <a:lstStyle/>
          <a:p>
            <a:pPr lvl="1">
              <a:buNone/>
            </a:pPr>
            <a:endParaRPr lang="en-GB" sz="2800" i="1" dirty="0" smtClean="0"/>
          </a:p>
          <a:p>
            <a:pPr lvl="1">
              <a:buFont typeface="Wingdings" pitchFamily="2" charset="2"/>
              <a:buChar char="§"/>
            </a:pPr>
            <a:r>
              <a:rPr lang="en-GB" sz="2800" i="1" dirty="0" smtClean="0"/>
              <a:t>What is “Policy Space”?</a:t>
            </a:r>
          </a:p>
          <a:p>
            <a:pPr lvl="1">
              <a:buFont typeface="Wingdings" pitchFamily="2" charset="2"/>
              <a:buChar char="§"/>
            </a:pPr>
            <a:r>
              <a:rPr lang="en-GB" sz="2800" i="1" dirty="0" smtClean="0"/>
              <a:t>The Historical Role of Industrial Policies in the USA, Europe and East Asia</a:t>
            </a:r>
          </a:p>
          <a:p>
            <a:pPr lvl="1">
              <a:buFont typeface="Wingdings" pitchFamily="2" charset="2"/>
              <a:buChar char="§"/>
            </a:pPr>
            <a:r>
              <a:rPr lang="en-GB" sz="2800" i="1" dirty="0" smtClean="0"/>
              <a:t>Why it is important to safeguard policy space in Vietnam</a:t>
            </a:r>
          </a:p>
          <a:p>
            <a:pPr lvl="1"/>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dirty="0">
              <a:solidFill>
                <a:schemeClr val="tx2">
                  <a:lumMod val="60000"/>
                  <a:lumOff val="40000"/>
                </a:schemeClr>
              </a:solidFill>
            </a:endParaRPr>
          </a:p>
        </p:txBody>
      </p:sp>
      <p:sp>
        <p:nvSpPr>
          <p:cNvPr id="3" name="Content Placeholder 2"/>
          <p:cNvSpPr>
            <a:spLocks noGrp="1"/>
          </p:cNvSpPr>
          <p:nvPr>
            <p:ph idx="1"/>
          </p:nvPr>
        </p:nvSpPr>
        <p:spPr/>
        <p:txBody>
          <a:bodyPr/>
          <a:lstStyle/>
          <a:p>
            <a:pPr>
              <a:buNone/>
            </a:pPr>
            <a:endParaRPr lang="en-US" dirty="0" smtClean="0"/>
          </a:p>
          <a:p>
            <a:pPr>
              <a:buNone/>
            </a:pPr>
            <a:r>
              <a:rPr lang="en-US" dirty="0" smtClean="0"/>
              <a:t>“[Recent FTAs and BITs] </a:t>
            </a:r>
            <a:r>
              <a:rPr lang="en-GB" dirty="0" smtClean="0"/>
              <a:t>have </a:t>
            </a:r>
            <a:r>
              <a:rPr lang="en-GB" dirty="0" smtClean="0"/>
              <a:t>become ever more </a:t>
            </a:r>
            <a:r>
              <a:rPr lang="en-GB" dirty="0" smtClean="0"/>
              <a:t>comprehensive, and </a:t>
            </a:r>
            <a:r>
              <a:rPr lang="en-GB" dirty="0" smtClean="0"/>
              <a:t>many of them include rules that limit the options available in </a:t>
            </a:r>
            <a:r>
              <a:rPr lang="en-GB" dirty="0" smtClean="0"/>
              <a:t>the design </a:t>
            </a:r>
            <a:r>
              <a:rPr lang="en-GB" dirty="0" smtClean="0"/>
              <a:t>and implementation of comprehensive national </a:t>
            </a:r>
            <a:r>
              <a:rPr lang="en-GB" dirty="0" smtClean="0"/>
              <a:t>development strategies.”</a:t>
            </a:r>
          </a:p>
          <a:p>
            <a:pPr algn="r">
              <a:buNone/>
            </a:pPr>
            <a:endParaRPr lang="en-GB" dirty="0" smtClean="0"/>
          </a:p>
          <a:p>
            <a:pPr algn="r">
              <a:buNone/>
            </a:pPr>
            <a:r>
              <a:rPr lang="en-GB" i="1" dirty="0" smtClean="0"/>
              <a:t>UNCTAD Trade &amp; Development Report 2014</a:t>
            </a:r>
            <a:endParaRPr lang="en-US" i="1" dirty="0" smtClean="0"/>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990600"/>
            <a:ext cx="8229600" cy="1143000"/>
          </a:xfrm>
        </p:spPr>
        <p:txBody>
          <a:bodyPr>
            <a:normAutofit fontScale="90000"/>
          </a:bodyPr>
          <a:lstStyle/>
          <a:p>
            <a:r>
              <a:rPr lang="en-US" dirty="0" smtClean="0">
                <a:solidFill>
                  <a:schemeClr val="tx2">
                    <a:lumMod val="60000"/>
                    <a:lumOff val="40000"/>
                  </a:schemeClr>
                </a:solidFill>
              </a:rPr>
              <a:t>Timeless Lessons from Industrialized Country Historical Experiences</a:t>
            </a:r>
            <a:endParaRPr lang="en-US" dirty="0">
              <a:solidFill>
                <a:schemeClr val="tx2">
                  <a:lumMod val="60000"/>
                  <a:lumOff val="40000"/>
                </a:schemeClr>
              </a:solidFill>
            </a:endParaRPr>
          </a:p>
        </p:txBody>
      </p:sp>
      <p:sp>
        <p:nvSpPr>
          <p:cNvPr id="3" name="Content Placeholder 2"/>
          <p:cNvSpPr>
            <a:spLocks noGrp="1"/>
          </p:cNvSpPr>
          <p:nvPr>
            <p:ph idx="1"/>
          </p:nvPr>
        </p:nvSpPr>
        <p:spPr>
          <a:xfrm>
            <a:off x="457200" y="2133600"/>
            <a:ext cx="8229600" cy="4389120"/>
          </a:xfrm>
        </p:spPr>
        <p:txBody>
          <a:bodyPr/>
          <a:lstStyle/>
          <a:p>
            <a:endParaRPr lang="en-US" dirty="0" smtClean="0"/>
          </a:p>
          <a:p>
            <a:pPr>
              <a:buNone/>
            </a:pPr>
            <a:endParaRPr lang="en-US" dirty="0" smtClean="0"/>
          </a:p>
          <a:p>
            <a:r>
              <a:rPr lang="en-US" dirty="0" smtClean="0"/>
              <a:t>un-learning economic history</a:t>
            </a:r>
          </a:p>
          <a:p>
            <a:pPr>
              <a:buNone/>
            </a:pPr>
            <a:endParaRPr lang="en-US" dirty="0" smtClean="0"/>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143000"/>
          </a:xfrm>
        </p:spPr>
        <p:txBody>
          <a:bodyPr>
            <a:normAutofit fontScale="90000"/>
          </a:bodyPr>
          <a:lstStyle/>
          <a:p>
            <a:r>
              <a:rPr lang="en-US" dirty="0" smtClean="0">
                <a:solidFill>
                  <a:schemeClr val="tx2">
                    <a:lumMod val="60000"/>
                    <a:lumOff val="40000"/>
                  </a:schemeClr>
                </a:solidFill>
              </a:rPr>
              <a:t>Timeless Lessons from Industrialized Country Historical Experiences</a:t>
            </a:r>
            <a:endParaRPr lang="en-US" dirty="0">
              <a:solidFill>
                <a:schemeClr val="tx2">
                  <a:lumMod val="60000"/>
                  <a:lumOff val="40000"/>
                </a:schemeClr>
              </a:solidFill>
            </a:endParaRPr>
          </a:p>
        </p:txBody>
      </p:sp>
      <p:sp>
        <p:nvSpPr>
          <p:cNvPr id="3" name="Content Placeholder 2"/>
          <p:cNvSpPr>
            <a:spLocks noGrp="1"/>
          </p:cNvSpPr>
          <p:nvPr>
            <p:ph idx="1"/>
          </p:nvPr>
        </p:nvSpPr>
        <p:spPr>
          <a:xfrm>
            <a:off x="457200" y="2133600"/>
            <a:ext cx="8229600" cy="4389120"/>
          </a:xfrm>
        </p:spPr>
        <p:txBody>
          <a:bodyPr>
            <a:normAutofit/>
          </a:bodyPr>
          <a:lstStyle/>
          <a:p>
            <a:r>
              <a:rPr lang="en-GB" dirty="0" smtClean="0"/>
              <a:t>“How Rich Countries Got Rich . . . and Why Poor Countries Stay Poor,” by Erik </a:t>
            </a:r>
            <a:r>
              <a:rPr lang="en-GB" dirty="0" err="1" smtClean="0"/>
              <a:t>Reinert</a:t>
            </a:r>
            <a:r>
              <a:rPr lang="en-GB" dirty="0" smtClean="0"/>
              <a:t> (London: Public Affairs, 2008)</a:t>
            </a: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143000"/>
          </a:xfrm>
        </p:spPr>
        <p:txBody>
          <a:bodyPr>
            <a:normAutofit fontScale="90000"/>
          </a:bodyPr>
          <a:lstStyle/>
          <a:p>
            <a:r>
              <a:rPr lang="en-US" dirty="0" smtClean="0">
                <a:solidFill>
                  <a:schemeClr val="tx2">
                    <a:lumMod val="60000"/>
                    <a:lumOff val="40000"/>
                  </a:schemeClr>
                </a:solidFill>
              </a:rPr>
              <a:t>Timeless Lessons from Industrialized Country Historical Experiences</a:t>
            </a:r>
            <a:endParaRPr lang="en-US" dirty="0">
              <a:solidFill>
                <a:schemeClr val="tx2">
                  <a:lumMod val="60000"/>
                  <a:lumOff val="40000"/>
                </a:schemeClr>
              </a:solidFill>
            </a:endParaRPr>
          </a:p>
        </p:txBody>
      </p:sp>
      <p:sp>
        <p:nvSpPr>
          <p:cNvPr id="3" name="Content Placeholder 2"/>
          <p:cNvSpPr>
            <a:spLocks noGrp="1"/>
          </p:cNvSpPr>
          <p:nvPr>
            <p:ph idx="1"/>
          </p:nvPr>
        </p:nvSpPr>
        <p:spPr>
          <a:xfrm>
            <a:off x="533400" y="2209800"/>
            <a:ext cx="8229600" cy="4389120"/>
          </a:xfrm>
        </p:spPr>
        <p:txBody>
          <a:bodyPr>
            <a:normAutofit/>
          </a:bodyPr>
          <a:lstStyle/>
          <a:p>
            <a:r>
              <a:rPr lang="en-GB" dirty="0" smtClean="0"/>
              <a:t>“How Rich Countries Got Rich . . . and Why Poor Countries Stay Poor,” by Erik </a:t>
            </a:r>
            <a:r>
              <a:rPr lang="en-GB" dirty="0" err="1" smtClean="0"/>
              <a:t>Reinert</a:t>
            </a:r>
            <a:r>
              <a:rPr lang="en-GB" dirty="0" smtClean="0"/>
              <a:t> (London: Public Affairs, 2008)</a:t>
            </a:r>
          </a:p>
          <a:p>
            <a:r>
              <a:rPr lang="en-GB" dirty="0" smtClean="0"/>
              <a:t>“Kicking Away the Ladder: Development Strategy in Historical Perspective,” by Ha-</a:t>
            </a:r>
            <a:r>
              <a:rPr lang="en-GB" dirty="0" err="1" smtClean="0"/>
              <a:t>Joon</a:t>
            </a:r>
            <a:r>
              <a:rPr lang="en-GB" dirty="0" smtClean="0"/>
              <a:t> Chang, University of Cambridge (London: Anthem Press, 2002)</a:t>
            </a: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143000"/>
          </a:xfrm>
        </p:spPr>
        <p:txBody>
          <a:bodyPr>
            <a:normAutofit fontScale="90000"/>
          </a:bodyPr>
          <a:lstStyle/>
          <a:p>
            <a:r>
              <a:rPr lang="en-US" dirty="0" smtClean="0">
                <a:solidFill>
                  <a:schemeClr val="tx2">
                    <a:lumMod val="60000"/>
                    <a:lumOff val="40000"/>
                  </a:schemeClr>
                </a:solidFill>
              </a:rPr>
              <a:t>Timeless Lessons from Industrialized Country Historical Experiences</a:t>
            </a:r>
            <a:endParaRPr lang="en-US" dirty="0">
              <a:solidFill>
                <a:schemeClr val="tx2">
                  <a:lumMod val="60000"/>
                  <a:lumOff val="40000"/>
                </a:schemeClr>
              </a:solidFill>
            </a:endParaRPr>
          </a:p>
        </p:txBody>
      </p:sp>
      <p:sp>
        <p:nvSpPr>
          <p:cNvPr id="3" name="Content Placeholder 2"/>
          <p:cNvSpPr>
            <a:spLocks noGrp="1"/>
          </p:cNvSpPr>
          <p:nvPr>
            <p:ph idx="1"/>
          </p:nvPr>
        </p:nvSpPr>
        <p:spPr>
          <a:xfrm>
            <a:off x="457200" y="2133600"/>
            <a:ext cx="8229600" cy="4389120"/>
          </a:xfrm>
        </p:spPr>
        <p:txBody>
          <a:bodyPr>
            <a:normAutofit lnSpcReduction="10000"/>
          </a:bodyPr>
          <a:lstStyle/>
          <a:p>
            <a:r>
              <a:rPr lang="en-GB" dirty="0" smtClean="0"/>
              <a:t>“How Rich Countries Got Rich . . . and Why Poor Countries Stay Poor,” by Erik </a:t>
            </a:r>
            <a:r>
              <a:rPr lang="en-GB" dirty="0" err="1" smtClean="0"/>
              <a:t>Reinert</a:t>
            </a:r>
            <a:r>
              <a:rPr lang="en-GB" dirty="0" smtClean="0"/>
              <a:t> (London: Public Affairs, 2008)</a:t>
            </a:r>
          </a:p>
          <a:p>
            <a:r>
              <a:rPr lang="en-GB" dirty="0" smtClean="0"/>
              <a:t>“Kicking Away the Ladder: Development Strategy in Historical Perspective,” by Ha-</a:t>
            </a:r>
            <a:r>
              <a:rPr lang="en-GB" dirty="0" err="1" smtClean="0"/>
              <a:t>Joon</a:t>
            </a:r>
            <a:r>
              <a:rPr lang="en-GB" dirty="0" smtClean="0"/>
              <a:t> Chang, University of Cambridge (London: Anthem Press, 2002) </a:t>
            </a:r>
          </a:p>
          <a:p>
            <a:r>
              <a:rPr lang="en-GB" dirty="0" smtClean="0"/>
              <a:t>“The Rise of "The Rest": Challenges to the West from Late-Industrializing Economies,” by Alice </a:t>
            </a:r>
            <a:r>
              <a:rPr lang="en-GB" dirty="0" err="1" smtClean="0"/>
              <a:t>Amsden</a:t>
            </a:r>
            <a:r>
              <a:rPr lang="en-GB" dirty="0" smtClean="0"/>
              <a:t>, Massachusetts Institute of Technology (Oxford: Oxford University Press, 2003)</a:t>
            </a:r>
            <a:endParaRPr lang="en-US" dirty="0" smtClean="0"/>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143000"/>
          </a:xfrm>
        </p:spPr>
        <p:txBody>
          <a:bodyPr>
            <a:normAutofit fontScale="90000"/>
          </a:bodyPr>
          <a:lstStyle/>
          <a:p>
            <a:r>
              <a:rPr lang="en-US" dirty="0" smtClean="0">
                <a:solidFill>
                  <a:schemeClr val="tx2">
                    <a:lumMod val="60000"/>
                    <a:lumOff val="40000"/>
                  </a:schemeClr>
                </a:solidFill>
              </a:rPr>
              <a:t>Timeless Lessons from Industrialized Country Historical Experiences</a:t>
            </a:r>
            <a:endParaRPr lang="en-US" dirty="0">
              <a:solidFill>
                <a:schemeClr val="tx2">
                  <a:lumMod val="60000"/>
                  <a:lumOff val="40000"/>
                </a:schemeClr>
              </a:solidFill>
            </a:endParaRPr>
          </a:p>
        </p:txBody>
      </p:sp>
      <p:sp>
        <p:nvSpPr>
          <p:cNvPr id="3" name="Content Placeholder 2"/>
          <p:cNvSpPr>
            <a:spLocks noGrp="1"/>
          </p:cNvSpPr>
          <p:nvPr>
            <p:ph idx="1"/>
          </p:nvPr>
        </p:nvSpPr>
        <p:spPr/>
        <p:txBody>
          <a:bodyPr/>
          <a:lstStyle/>
          <a:p>
            <a:pPr>
              <a:buNone/>
            </a:pPr>
            <a:endParaRPr lang="en-US" dirty="0" smtClean="0"/>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914400"/>
            <a:ext cx="8229600" cy="1143000"/>
          </a:xfrm>
        </p:spPr>
        <p:txBody>
          <a:bodyPr>
            <a:normAutofit fontScale="90000"/>
          </a:bodyPr>
          <a:lstStyle/>
          <a:p>
            <a:r>
              <a:rPr lang="en-US" dirty="0" smtClean="0">
                <a:solidFill>
                  <a:schemeClr val="tx2">
                    <a:lumMod val="60000"/>
                    <a:lumOff val="40000"/>
                  </a:schemeClr>
                </a:solidFill>
              </a:rPr>
              <a:t>Timeless Lessons from Industrialized Country Historical Experiences</a:t>
            </a:r>
            <a:endParaRPr lang="en-US" dirty="0">
              <a:solidFill>
                <a:schemeClr val="tx2">
                  <a:lumMod val="60000"/>
                  <a:lumOff val="40000"/>
                </a:schemeClr>
              </a:solidFill>
            </a:endParaRPr>
          </a:p>
        </p:txBody>
      </p:sp>
      <p:sp>
        <p:nvSpPr>
          <p:cNvPr id="3" name="Content Placeholder 2"/>
          <p:cNvSpPr>
            <a:spLocks noGrp="1"/>
          </p:cNvSpPr>
          <p:nvPr>
            <p:ph idx="1"/>
          </p:nvPr>
        </p:nvSpPr>
        <p:spPr>
          <a:xfrm>
            <a:off x="381000" y="2209800"/>
            <a:ext cx="8229600" cy="4389120"/>
          </a:xfrm>
        </p:spPr>
        <p:txBody>
          <a:bodyPr/>
          <a:lstStyle/>
          <a:p>
            <a:pPr>
              <a:buFont typeface="Wingdings" pitchFamily="2" charset="2"/>
              <a:buChar char="§"/>
            </a:pPr>
            <a:r>
              <a:rPr lang="en-US" dirty="0"/>
              <a:t>t</a:t>
            </a:r>
            <a:r>
              <a:rPr lang="en-US" dirty="0" smtClean="0"/>
              <a:t>rade protection is good</a:t>
            </a: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143000"/>
          </a:xfrm>
        </p:spPr>
        <p:txBody>
          <a:bodyPr>
            <a:normAutofit fontScale="90000"/>
          </a:bodyPr>
          <a:lstStyle/>
          <a:p>
            <a:r>
              <a:rPr lang="en-US" dirty="0" smtClean="0">
                <a:solidFill>
                  <a:schemeClr val="tx2">
                    <a:lumMod val="60000"/>
                    <a:lumOff val="40000"/>
                  </a:schemeClr>
                </a:solidFill>
              </a:rPr>
              <a:t>Timeless Lessons from Industrialized Country Historical Experiences</a:t>
            </a:r>
            <a:endParaRPr lang="en-US" dirty="0">
              <a:solidFill>
                <a:schemeClr val="tx2">
                  <a:lumMod val="60000"/>
                  <a:lumOff val="40000"/>
                </a:schemeClr>
              </a:solidFill>
            </a:endParaRPr>
          </a:p>
        </p:txBody>
      </p:sp>
      <p:sp>
        <p:nvSpPr>
          <p:cNvPr id="3" name="Content Placeholder 2"/>
          <p:cNvSpPr>
            <a:spLocks noGrp="1"/>
          </p:cNvSpPr>
          <p:nvPr>
            <p:ph idx="1"/>
          </p:nvPr>
        </p:nvSpPr>
        <p:spPr>
          <a:xfrm>
            <a:off x="457200" y="2209800"/>
            <a:ext cx="8229600" cy="4389120"/>
          </a:xfrm>
        </p:spPr>
        <p:txBody>
          <a:bodyPr/>
          <a:lstStyle/>
          <a:p>
            <a:pPr>
              <a:buFont typeface="Wingdings" pitchFamily="2" charset="2"/>
              <a:buChar char="§"/>
            </a:pPr>
            <a:r>
              <a:rPr lang="en-US" dirty="0"/>
              <a:t>t</a:t>
            </a:r>
            <a:r>
              <a:rPr lang="en-US" dirty="0" smtClean="0"/>
              <a:t>rade protection is good</a:t>
            </a:r>
          </a:p>
          <a:p>
            <a:pPr>
              <a:buFont typeface="Wingdings" pitchFamily="2" charset="2"/>
              <a:buChar char="§"/>
            </a:pPr>
            <a:r>
              <a:rPr lang="en-US" dirty="0" smtClean="0"/>
              <a:t>do not lower your trade protection until your industries are competitive in world markets</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143000"/>
          </a:xfrm>
        </p:spPr>
        <p:txBody>
          <a:bodyPr>
            <a:normAutofit fontScale="90000"/>
          </a:bodyPr>
          <a:lstStyle/>
          <a:p>
            <a:r>
              <a:rPr lang="en-US" dirty="0" smtClean="0">
                <a:solidFill>
                  <a:schemeClr val="tx2">
                    <a:lumMod val="60000"/>
                    <a:lumOff val="40000"/>
                  </a:schemeClr>
                </a:solidFill>
              </a:rPr>
              <a:t>Timeless Lessons from Industrialized Country Historical Experiences</a:t>
            </a:r>
            <a:endParaRPr lang="en-US" dirty="0">
              <a:solidFill>
                <a:schemeClr val="tx2">
                  <a:lumMod val="60000"/>
                  <a:lumOff val="40000"/>
                </a:schemeClr>
              </a:solidFill>
            </a:endParaRPr>
          </a:p>
        </p:txBody>
      </p:sp>
      <p:sp>
        <p:nvSpPr>
          <p:cNvPr id="3" name="Content Placeholder 2"/>
          <p:cNvSpPr>
            <a:spLocks noGrp="1"/>
          </p:cNvSpPr>
          <p:nvPr>
            <p:ph idx="1"/>
          </p:nvPr>
        </p:nvSpPr>
        <p:spPr>
          <a:xfrm>
            <a:off x="457200" y="2209800"/>
            <a:ext cx="8229600" cy="4389120"/>
          </a:xfrm>
        </p:spPr>
        <p:txBody>
          <a:bodyPr/>
          <a:lstStyle/>
          <a:p>
            <a:pPr>
              <a:buFont typeface="Wingdings" pitchFamily="2" charset="2"/>
              <a:buChar char="§"/>
            </a:pPr>
            <a:r>
              <a:rPr lang="en-US" dirty="0"/>
              <a:t>t</a:t>
            </a:r>
            <a:r>
              <a:rPr lang="en-US" dirty="0" smtClean="0"/>
              <a:t>rade protection is good</a:t>
            </a:r>
          </a:p>
          <a:p>
            <a:pPr>
              <a:buFont typeface="Wingdings" pitchFamily="2" charset="2"/>
              <a:buChar char="§"/>
            </a:pPr>
            <a:r>
              <a:rPr lang="en-US" dirty="0" smtClean="0"/>
              <a:t>do not lower your trade protection until your industries are competitive in world markets</a:t>
            </a:r>
          </a:p>
          <a:p>
            <a:pPr>
              <a:buFont typeface="Wingdings" pitchFamily="2" charset="2"/>
              <a:buChar char="§"/>
            </a:pPr>
            <a:r>
              <a:rPr lang="en-US" dirty="0"/>
              <a:t>i</a:t>
            </a:r>
            <a:r>
              <a:rPr lang="en-US" dirty="0" smtClean="0"/>
              <a:t>f your industries are not yet competitive, the thing to do is to make them more competitive (not wipe them out with premature trade liberalization)</a:t>
            </a:r>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143000"/>
          </a:xfrm>
        </p:spPr>
        <p:txBody>
          <a:bodyPr>
            <a:normAutofit fontScale="90000"/>
          </a:bodyPr>
          <a:lstStyle/>
          <a:p>
            <a:r>
              <a:rPr lang="en-US" dirty="0" smtClean="0">
                <a:solidFill>
                  <a:schemeClr val="tx2">
                    <a:lumMod val="60000"/>
                    <a:lumOff val="40000"/>
                  </a:schemeClr>
                </a:solidFill>
              </a:rPr>
              <a:t>Timeless Lessons from Industrialized Country Historical Experiences</a:t>
            </a:r>
            <a:endParaRPr lang="en-US" dirty="0">
              <a:solidFill>
                <a:schemeClr val="tx2">
                  <a:lumMod val="60000"/>
                  <a:lumOff val="40000"/>
                </a:schemeClr>
              </a:solidFill>
            </a:endParaRPr>
          </a:p>
        </p:txBody>
      </p:sp>
      <p:sp>
        <p:nvSpPr>
          <p:cNvPr id="3" name="Content Placeholder 2"/>
          <p:cNvSpPr>
            <a:spLocks noGrp="1"/>
          </p:cNvSpPr>
          <p:nvPr>
            <p:ph idx="1"/>
          </p:nvPr>
        </p:nvSpPr>
        <p:spPr>
          <a:xfrm>
            <a:off x="533400" y="2209800"/>
            <a:ext cx="8229600" cy="4389120"/>
          </a:xfrm>
        </p:spPr>
        <p:txBody>
          <a:bodyPr/>
          <a:lstStyle/>
          <a:p>
            <a:pPr>
              <a:buFont typeface="Wingdings" pitchFamily="2" charset="2"/>
              <a:buChar char="§"/>
            </a:pPr>
            <a:r>
              <a:rPr lang="en-US" dirty="0"/>
              <a:t>d</a:t>
            </a:r>
            <a:r>
              <a:rPr lang="en-US" dirty="0" smtClean="0"/>
              <a:t>iscrimination is good</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447800"/>
          </a:xfrm>
        </p:spPr>
        <p:txBody>
          <a:bodyPr>
            <a:normAutofit fontScale="90000"/>
          </a:bodyPr>
          <a:lstStyle/>
          <a:p>
            <a:r>
              <a:rPr lang="en-US" dirty="0" smtClean="0"/>
              <a:t>Development as industrialization</a:t>
            </a:r>
            <a:br>
              <a:rPr lang="en-US" dirty="0" smtClean="0"/>
            </a:br>
            <a:endParaRPr lang="en-US" dirty="0"/>
          </a:p>
        </p:txBody>
      </p:sp>
      <p:sp>
        <p:nvSpPr>
          <p:cNvPr id="3" name="Content Placeholder 2"/>
          <p:cNvSpPr>
            <a:spLocks noGrp="1"/>
          </p:cNvSpPr>
          <p:nvPr>
            <p:ph idx="1"/>
          </p:nvPr>
        </p:nvSpPr>
        <p:spPr/>
        <p:txBody>
          <a:bodyPr>
            <a:normAutofit/>
          </a:bodyPr>
          <a:lstStyle/>
          <a:p>
            <a:pPr>
              <a:buNone/>
            </a:pPr>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143000"/>
          </a:xfrm>
        </p:spPr>
        <p:txBody>
          <a:bodyPr>
            <a:normAutofit fontScale="90000"/>
          </a:bodyPr>
          <a:lstStyle/>
          <a:p>
            <a:r>
              <a:rPr lang="en-US" dirty="0" smtClean="0">
                <a:solidFill>
                  <a:schemeClr val="tx2">
                    <a:lumMod val="60000"/>
                    <a:lumOff val="40000"/>
                  </a:schemeClr>
                </a:solidFill>
              </a:rPr>
              <a:t>Timeless Lessons from Industrialized Country Historical Experiences</a:t>
            </a:r>
            <a:endParaRPr lang="en-US" dirty="0">
              <a:solidFill>
                <a:schemeClr val="tx2">
                  <a:lumMod val="60000"/>
                  <a:lumOff val="40000"/>
                </a:schemeClr>
              </a:solidFill>
            </a:endParaRPr>
          </a:p>
        </p:txBody>
      </p:sp>
      <p:sp>
        <p:nvSpPr>
          <p:cNvPr id="3" name="Content Placeholder 2"/>
          <p:cNvSpPr>
            <a:spLocks noGrp="1"/>
          </p:cNvSpPr>
          <p:nvPr>
            <p:ph idx="1"/>
          </p:nvPr>
        </p:nvSpPr>
        <p:spPr>
          <a:xfrm>
            <a:off x="457200" y="2133600"/>
            <a:ext cx="8229600" cy="4389120"/>
          </a:xfrm>
        </p:spPr>
        <p:txBody>
          <a:bodyPr/>
          <a:lstStyle/>
          <a:p>
            <a:pPr>
              <a:buFont typeface="Wingdings" pitchFamily="2" charset="2"/>
              <a:buChar char="§"/>
            </a:pPr>
            <a:r>
              <a:rPr lang="en-US" dirty="0"/>
              <a:t>d</a:t>
            </a:r>
            <a:r>
              <a:rPr lang="en-US" dirty="0" smtClean="0"/>
              <a:t>iscrimination is good</a:t>
            </a:r>
          </a:p>
          <a:p>
            <a:pPr>
              <a:buFont typeface="Wingdings" pitchFamily="2" charset="2"/>
              <a:buChar char="§"/>
            </a:pPr>
            <a:r>
              <a:rPr lang="en-US" dirty="0" smtClean="0"/>
              <a:t>“fairness” to other countries was not a recognized concept in serious national development strategies</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143000"/>
          </a:xfrm>
        </p:spPr>
        <p:txBody>
          <a:bodyPr>
            <a:normAutofit fontScale="90000"/>
          </a:bodyPr>
          <a:lstStyle/>
          <a:p>
            <a:r>
              <a:rPr lang="en-US" dirty="0" smtClean="0">
                <a:solidFill>
                  <a:schemeClr val="tx2">
                    <a:lumMod val="60000"/>
                    <a:lumOff val="40000"/>
                  </a:schemeClr>
                </a:solidFill>
              </a:rPr>
              <a:t>Timeless Lessons from Industrialized Country Historical Experiences</a:t>
            </a:r>
            <a:endParaRPr lang="en-US" dirty="0">
              <a:solidFill>
                <a:schemeClr val="tx2">
                  <a:lumMod val="60000"/>
                  <a:lumOff val="40000"/>
                </a:schemeClr>
              </a:solidFill>
            </a:endParaRPr>
          </a:p>
        </p:txBody>
      </p:sp>
      <p:sp>
        <p:nvSpPr>
          <p:cNvPr id="3" name="Content Placeholder 2"/>
          <p:cNvSpPr>
            <a:spLocks noGrp="1"/>
          </p:cNvSpPr>
          <p:nvPr>
            <p:ph idx="1"/>
          </p:nvPr>
        </p:nvSpPr>
        <p:spPr>
          <a:xfrm>
            <a:off x="457200" y="2209800"/>
            <a:ext cx="8229600" cy="4389120"/>
          </a:xfrm>
        </p:spPr>
        <p:txBody>
          <a:bodyPr>
            <a:normAutofit/>
          </a:bodyPr>
          <a:lstStyle/>
          <a:p>
            <a:pPr>
              <a:buFont typeface="Wingdings" pitchFamily="2" charset="2"/>
              <a:buChar char="§"/>
            </a:pPr>
            <a:r>
              <a:rPr lang="en-US" dirty="0"/>
              <a:t>d</a:t>
            </a:r>
            <a:r>
              <a:rPr lang="en-US" dirty="0" smtClean="0"/>
              <a:t>iscrimination is </a:t>
            </a:r>
            <a:r>
              <a:rPr lang="en-US" dirty="0" smtClean="0"/>
              <a:t>good</a:t>
            </a:r>
          </a:p>
          <a:p>
            <a:pPr>
              <a:buFont typeface="Wingdings" pitchFamily="2" charset="2"/>
              <a:buChar char="§"/>
            </a:pPr>
            <a:r>
              <a:rPr lang="en-US" dirty="0" smtClean="0"/>
              <a:t>“fairness” to other countries was not a recognized concept in serious national development strategies</a:t>
            </a:r>
            <a:endParaRPr lang="en-US" dirty="0" smtClean="0"/>
          </a:p>
          <a:p>
            <a:pPr>
              <a:buFont typeface="Wingdings" pitchFamily="2" charset="2"/>
              <a:buChar char="§"/>
            </a:pPr>
            <a:r>
              <a:rPr lang="en-US" dirty="0" smtClean="0"/>
              <a:t>tilt the playing field in favor of your domestic firms with industrial policy </a:t>
            </a:r>
            <a:r>
              <a:rPr lang="en-US" dirty="0" smtClean="0"/>
              <a:t>support</a:t>
            </a:r>
            <a:endParaRPr lang="en-US" dirty="0" smtClean="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143000"/>
          </a:xfrm>
        </p:spPr>
        <p:txBody>
          <a:bodyPr>
            <a:normAutofit fontScale="90000"/>
          </a:bodyPr>
          <a:lstStyle/>
          <a:p>
            <a:r>
              <a:rPr lang="en-US" dirty="0" smtClean="0">
                <a:solidFill>
                  <a:schemeClr val="tx2">
                    <a:lumMod val="60000"/>
                    <a:lumOff val="40000"/>
                  </a:schemeClr>
                </a:solidFill>
              </a:rPr>
              <a:t>Timeless Lessons from Industrialized Country Historical Experiences</a:t>
            </a:r>
            <a:endParaRPr lang="en-US" dirty="0">
              <a:solidFill>
                <a:schemeClr val="tx2">
                  <a:lumMod val="60000"/>
                  <a:lumOff val="40000"/>
                </a:schemeClr>
              </a:solidFill>
            </a:endParaRPr>
          </a:p>
        </p:txBody>
      </p:sp>
      <p:sp>
        <p:nvSpPr>
          <p:cNvPr id="3" name="Content Placeholder 2"/>
          <p:cNvSpPr>
            <a:spLocks noGrp="1"/>
          </p:cNvSpPr>
          <p:nvPr>
            <p:ph idx="1"/>
          </p:nvPr>
        </p:nvSpPr>
        <p:spPr>
          <a:xfrm>
            <a:off x="381000" y="2209800"/>
            <a:ext cx="8229600" cy="4389120"/>
          </a:xfrm>
        </p:spPr>
        <p:txBody>
          <a:bodyPr/>
          <a:lstStyle/>
          <a:p>
            <a:pPr>
              <a:buFont typeface="Wingdings" pitchFamily="2" charset="2"/>
              <a:buChar char="§"/>
            </a:pPr>
            <a:r>
              <a:rPr lang="en-US" dirty="0"/>
              <a:t>d</a:t>
            </a:r>
            <a:r>
              <a:rPr lang="en-US" dirty="0" smtClean="0"/>
              <a:t>iscrimination is </a:t>
            </a:r>
            <a:r>
              <a:rPr lang="en-US" dirty="0" smtClean="0"/>
              <a:t>good</a:t>
            </a:r>
          </a:p>
          <a:p>
            <a:pPr>
              <a:buFont typeface="Wingdings" pitchFamily="2" charset="2"/>
              <a:buChar char="§"/>
            </a:pPr>
            <a:r>
              <a:rPr lang="en-US" dirty="0" smtClean="0"/>
              <a:t>“fairness” to other countries was not a recognized concept in serious national development strategies</a:t>
            </a:r>
            <a:endParaRPr lang="en-US" dirty="0" smtClean="0"/>
          </a:p>
          <a:p>
            <a:pPr>
              <a:buFont typeface="Wingdings" pitchFamily="2" charset="2"/>
              <a:buChar char="§"/>
            </a:pPr>
            <a:r>
              <a:rPr lang="en-US" dirty="0" smtClean="0"/>
              <a:t>tilt the playing field in favor of your domestic firms with industrial policy support</a:t>
            </a:r>
          </a:p>
          <a:p>
            <a:pPr>
              <a:buFont typeface="Wingdings" pitchFamily="2" charset="2"/>
              <a:buChar char="§"/>
            </a:pPr>
            <a:r>
              <a:rPr lang="en-US" dirty="0" smtClean="0"/>
              <a:t>reject </a:t>
            </a:r>
            <a:r>
              <a:rPr lang="en-US" dirty="0" smtClean="0"/>
              <a:t>“national treatment” in FTAs and BITs </a:t>
            </a:r>
            <a:endParaRPr 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143000"/>
          </a:xfrm>
        </p:spPr>
        <p:txBody>
          <a:bodyPr>
            <a:normAutofit fontScale="90000"/>
          </a:bodyPr>
          <a:lstStyle/>
          <a:p>
            <a:r>
              <a:rPr lang="en-US" dirty="0" smtClean="0">
                <a:solidFill>
                  <a:schemeClr val="tx2">
                    <a:lumMod val="60000"/>
                    <a:lumOff val="40000"/>
                  </a:schemeClr>
                </a:solidFill>
              </a:rPr>
              <a:t>Timeless Lessons from Industrialized Country Historical Experiences</a:t>
            </a:r>
            <a:endParaRPr lang="en-US" dirty="0">
              <a:solidFill>
                <a:schemeClr val="tx2">
                  <a:lumMod val="60000"/>
                  <a:lumOff val="40000"/>
                </a:schemeClr>
              </a:solidFill>
            </a:endParaRPr>
          </a:p>
        </p:txBody>
      </p:sp>
      <p:sp>
        <p:nvSpPr>
          <p:cNvPr id="3" name="Content Placeholder 2"/>
          <p:cNvSpPr>
            <a:spLocks noGrp="1"/>
          </p:cNvSpPr>
          <p:nvPr>
            <p:ph idx="1"/>
          </p:nvPr>
        </p:nvSpPr>
        <p:spPr>
          <a:xfrm>
            <a:off x="457200" y="2133600"/>
            <a:ext cx="8229600" cy="4389120"/>
          </a:xfrm>
        </p:spPr>
        <p:txBody>
          <a:bodyPr>
            <a:normAutofit/>
          </a:bodyPr>
          <a:lstStyle/>
          <a:p>
            <a:r>
              <a:rPr lang="en-US" dirty="0"/>
              <a:t>i</a:t>
            </a:r>
            <a:r>
              <a:rPr lang="en-US" dirty="0" smtClean="0"/>
              <a:t>ndustrial policies are good</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838200"/>
            <a:ext cx="8229600" cy="1143000"/>
          </a:xfrm>
        </p:spPr>
        <p:txBody>
          <a:bodyPr>
            <a:normAutofit fontScale="90000"/>
          </a:bodyPr>
          <a:lstStyle/>
          <a:p>
            <a:r>
              <a:rPr lang="en-US" dirty="0" smtClean="0">
                <a:solidFill>
                  <a:schemeClr val="tx2">
                    <a:lumMod val="60000"/>
                    <a:lumOff val="40000"/>
                  </a:schemeClr>
                </a:solidFill>
              </a:rPr>
              <a:t>Timeless Lessons from Industrialized Country Historical Experiences</a:t>
            </a:r>
            <a:endParaRPr lang="en-US" dirty="0">
              <a:solidFill>
                <a:schemeClr val="tx2">
                  <a:lumMod val="60000"/>
                  <a:lumOff val="40000"/>
                </a:schemeClr>
              </a:solidFill>
            </a:endParaRPr>
          </a:p>
        </p:txBody>
      </p:sp>
      <p:sp>
        <p:nvSpPr>
          <p:cNvPr id="3" name="Content Placeholder 2"/>
          <p:cNvSpPr>
            <a:spLocks noGrp="1"/>
          </p:cNvSpPr>
          <p:nvPr>
            <p:ph idx="1"/>
          </p:nvPr>
        </p:nvSpPr>
        <p:spPr>
          <a:xfrm>
            <a:off x="457200" y="2209800"/>
            <a:ext cx="8229600" cy="4389120"/>
          </a:xfrm>
        </p:spPr>
        <p:txBody>
          <a:bodyPr>
            <a:normAutofit/>
          </a:bodyPr>
          <a:lstStyle/>
          <a:p>
            <a:r>
              <a:rPr lang="en-US" dirty="0"/>
              <a:t>i</a:t>
            </a:r>
            <a:r>
              <a:rPr lang="en-US" dirty="0" smtClean="0"/>
              <a:t>ndustrial policies are good</a:t>
            </a:r>
          </a:p>
          <a:p>
            <a:pPr lvl="2"/>
            <a:r>
              <a:rPr lang="en-US" sz="2600" dirty="0" smtClean="0"/>
              <a:t>trade protection</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143000"/>
          </a:xfrm>
        </p:spPr>
        <p:txBody>
          <a:bodyPr>
            <a:normAutofit fontScale="90000"/>
          </a:bodyPr>
          <a:lstStyle/>
          <a:p>
            <a:r>
              <a:rPr lang="en-US" dirty="0" smtClean="0">
                <a:solidFill>
                  <a:schemeClr val="tx2">
                    <a:lumMod val="60000"/>
                    <a:lumOff val="40000"/>
                  </a:schemeClr>
                </a:solidFill>
              </a:rPr>
              <a:t>Timeless Lessons from Industrialized Country Historical Experiences</a:t>
            </a:r>
            <a:endParaRPr lang="en-US" dirty="0">
              <a:solidFill>
                <a:schemeClr val="tx2">
                  <a:lumMod val="60000"/>
                  <a:lumOff val="40000"/>
                </a:schemeClr>
              </a:solidFill>
            </a:endParaRPr>
          </a:p>
        </p:txBody>
      </p:sp>
      <p:sp>
        <p:nvSpPr>
          <p:cNvPr id="3" name="Content Placeholder 2"/>
          <p:cNvSpPr>
            <a:spLocks noGrp="1"/>
          </p:cNvSpPr>
          <p:nvPr>
            <p:ph idx="1"/>
          </p:nvPr>
        </p:nvSpPr>
        <p:spPr>
          <a:xfrm>
            <a:off x="381000" y="2209800"/>
            <a:ext cx="8229600" cy="4389120"/>
          </a:xfrm>
        </p:spPr>
        <p:txBody>
          <a:bodyPr>
            <a:normAutofit/>
          </a:bodyPr>
          <a:lstStyle/>
          <a:p>
            <a:r>
              <a:rPr lang="en-US" dirty="0"/>
              <a:t>i</a:t>
            </a:r>
            <a:r>
              <a:rPr lang="en-US" dirty="0" smtClean="0"/>
              <a:t>ndustrial policies are good</a:t>
            </a:r>
          </a:p>
          <a:p>
            <a:pPr lvl="2"/>
            <a:r>
              <a:rPr lang="en-US" sz="2600" dirty="0" smtClean="0"/>
              <a:t>trade protection</a:t>
            </a:r>
          </a:p>
          <a:p>
            <a:pPr lvl="2"/>
            <a:r>
              <a:rPr lang="en-US" sz="2600" dirty="0"/>
              <a:t>p</a:t>
            </a:r>
            <a:r>
              <a:rPr lang="en-US" sz="2600" dirty="0" smtClean="0"/>
              <a:t>ublic development banks that provide long-term, low-interest commercial credit for domestic firms</a:t>
            </a:r>
            <a:endParaRPr lang="en-US" sz="2600"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143000"/>
          </a:xfrm>
        </p:spPr>
        <p:txBody>
          <a:bodyPr>
            <a:normAutofit fontScale="90000"/>
          </a:bodyPr>
          <a:lstStyle/>
          <a:p>
            <a:r>
              <a:rPr lang="en-US" dirty="0" smtClean="0">
                <a:solidFill>
                  <a:schemeClr val="tx2">
                    <a:lumMod val="60000"/>
                    <a:lumOff val="40000"/>
                  </a:schemeClr>
                </a:solidFill>
              </a:rPr>
              <a:t>Timeless Lessons from Industrialized Country Historical Experiences</a:t>
            </a:r>
            <a:endParaRPr lang="en-US" dirty="0">
              <a:solidFill>
                <a:schemeClr val="tx2">
                  <a:lumMod val="60000"/>
                  <a:lumOff val="40000"/>
                </a:schemeClr>
              </a:solidFill>
            </a:endParaRPr>
          </a:p>
        </p:txBody>
      </p:sp>
      <p:sp>
        <p:nvSpPr>
          <p:cNvPr id="3" name="Content Placeholder 2"/>
          <p:cNvSpPr>
            <a:spLocks noGrp="1"/>
          </p:cNvSpPr>
          <p:nvPr>
            <p:ph idx="1"/>
          </p:nvPr>
        </p:nvSpPr>
        <p:spPr>
          <a:xfrm>
            <a:off x="457200" y="2057400"/>
            <a:ext cx="8229600" cy="4389120"/>
          </a:xfrm>
        </p:spPr>
        <p:txBody>
          <a:bodyPr>
            <a:normAutofit/>
          </a:bodyPr>
          <a:lstStyle/>
          <a:p>
            <a:r>
              <a:rPr lang="en-US" dirty="0"/>
              <a:t>i</a:t>
            </a:r>
            <a:r>
              <a:rPr lang="en-US" dirty="0" smtClean="0"/>
              <a:t>ndustrial policies are good</a:t>
            </a:r>
          </a:p>
          <a:p>
            <a:pPr lvl="2"/>
            <a:r>
              <a:rPr lang="en-US" sz="2600" dirty="0" smtClean="0"/>
              <a:t>trade protection</a:t>
            </a:r>
          </a:p>
          <a:p>
            <a:pPr lvl="2"/>
            <a:r>
              <a:rPr lang="en-US" sz="2600" dirty="0"/>
              <a:t>p</a:t>
            </a:r>
            <a:r>
              <a:rPr lang="en-US" sz="2600" dirty="0" smtClean="0"/>
              <a:t>ublic development banks that provide long-term, low-interest commercial credit for domestic firms</a:t>
            </a:r>
            <a:endParaRPr lang="en-US" sz="2600" dirty="0"/>
          </a:p>
          <a:p>
            <a:pPr lvl="2"/>
            <a:r>
              <a:rPr lang="en-US" sz="2600" dirty="0"/>
              <a:t>t</a:t>
            </a:r>
            <a:r>
              <a:rPr lang="en-US" sz="2600" dirty="0" smtClean="0"/>
              <a:t>axation policies that create incentives – and disincentives – to steer capital towards priority sectors</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143000"/>
          </a:xfrm>
        </p:spPr>
        <p:txBody>
          <a:bodyPr>
            <a:normAutofit fontScale="90000"/>
          </a:bodyPr>
          <a:lstStyle/>
          <a:p>
            <a:r>
              <a:rPr lang="en-US" dirty="0" smtClean="0">
                <a:solidFill>
                  <a:schemeClr val="tx2">
                    <a:lumMod val="60000"/>
                    <a:lumOff val="40000"/>
                  </a:schemeClr>
                </a:solidFill>
              </a:rPr>
              <a:t>Timeless Lessons from Industrialized Country Historical Experiences</a:t>
            </a:r>
            <a:endParaRPr lang="en-US" dirty="0">
              <a:solidFill>
                <a:schemeClr val="tx2">
                  <a:lumMod val="60000"/>
                  <a:lumOff val="40000"/>
                </a:schemeClr>
              </a:solidFill>
            </a:endParaRPr>
          </a:p>
        </p:txBody>
      </p:sp>
      <p:sp>
        <p:nvSpPr>
          <p:cNvPr id="3" name="Content Placeholder 2"/>
          <p:cNvSpPr>
            <a:spLocks noGrp="1"/>
          </p:cNvSpPr>
          <p:nvPr>
            <p:ph idx="1"/>
          </p:nvPr>
        </p:nvSpPr>
        <p:spPr>
          <a:xfrm>
            <a:off x="381000" y="2057400"/>
            <a:ext cx="8229600" cy="4389120"/>
          </a:xfrm>
        </p:spPr>
        <p:txBody>
          <a:bodyPr>
            <a:normAutofit/>
          </a:bodyPr>
          <a:lstStyle/>
          <a:p>
            <a:r>
              <a:rPr lang="en-US" dirty="0"/>
              <a:t>i</a:t>
            </a:r>
            <a:r>
              <a:rPr lang="en-US" dirty="0" smtClean="0"/>
              <a:t>ndustrial policies are good</a:t>
            </a:r>
          </a:p>
          <a:p>
            <a:pPr lvl="2"/>
            <a:r>
              <a:rPr lang="en-US" sz="2600" dirty="0" smtClean="0"/>
              <a:t>trade protection</a:t>
            </a:r>
          </a:p>
          <a:p>
            <a:pPr lvl="2"/>
            <a:r>
              <a:rPr lang="en-US" sz="2600" dirty="0"/>
              <a:t>p</a:t>
            </a:r>
            <a:r>
              <a:rPr lang="en-US" sz="2600" dirty="0" smtClean="0"/>
              <a:t>ublic development banks that provide long-term, low-interest commercial credit for domestic firms</a:t>
            </a:r>
            <a:endParaRPr lang="en-US" sz="2600" dirty="0"/>
          </a:p>
          <a:p>
            <a:pPr lvl="2"/>
            <a:r>
              <a:rPr lang="en-US" sz="2600" dirty="0"/>
              <a:t>t</a:t>
            </a:r>
            <a:r>
              <a:rPr lang="en-US" sz="2600" dirty="0" smtClean="0"/>
              <a:t>axation policies that create incentives – and disincentives – to steer capital towards priority sectors</a:t>
            </a:r>
          </a:p>
          <a:p>
            <a:pPr lvl="2"/>
            <a:r>
              <a:rPr lang="en-US" sz="2600" dirty="0"/>
              <a:t>p</a:t>
            </a:r>
            <a:r>
              <a:rPr lang="en-US" sz="2600" dirty="0" smtClean="0"/>
              <a:t>ublic technology support for research and development (R&amp;D) </a:t>
            </a:r>
            <a:endParaRPr lang="en-US" sz="2600"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6800"/>
            <a:ext cx="8229600" cy="1143000"/>
          </a:xfrm>
        </p:spPr>
        <p:txBody>
          <a:bodyPr>
            <a:normAutofit fontScale="90000"/>
          </a:bodyPr>
          <a:lstStyle/>
          <a:p>
            <a:r>
              <a:rPr lang="en-US" dirty="0" smtClean="0">
                <a:solidFill>
                  <a:schemeClr val="tx2">
                    <a:lumMod val="60000"/>
                    <a:lumOff val="40000"/>
                  </a:schemeClr>
                </a:solidFill>
              </a:rPr>
              <a:t>Timeless Lessons from Industrialized Country Historical Experiences</a:t>
            </a:r>
            <a:endParaRPr lang="en-US" dirty="0">
              <a:solidFill>
                <a:schemeClr val="tx2">
                  <a:lumMod val="60000"/>
                  <a:lumOff val="40000"/>
                </a:schemeClr>
              </a:solidFill>
            </a:endParaRPr>
          </a:p>
        </p:txBody>
      </p:sp>
      <p:sp>
        <p:nvSpPr>
          <p:cNvPr id="3" name="Content Placeholder 2"/>
          <p:cNvSpPr>
            <a:spLocks noGrp="1"/>
          </p:cNvSpPr>
          <p:nvPr>
            <p:ph idx="1"/>
          </p:nvPr>
        </p:nvSpPr>
        <p:spPr>
          <a:xfrm>
            <a:off x="533400" y="2286000"/>
            <a:ext cx="8229600" cy="4389120"/>
          </a:xfrm>
        </p:spPr>
        <p:txBody>
          <a:bodyPr/>
          <a:lstStyle/>
          <a:p>
            <a:r>
              <a:rPr lang="en-US" dirty="0"/>
              <a:t>r</a:t>
            </a:r>
            <a:r>
              <a:rPr lang="en-US" dirty="0" smtClean="0"/>
              <a:t>egulation is good</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14400"/>
            <a:ext cx="8229600" cy="1143000"/>
          </a:xfrm>
        </p:spPr>
        <p:txBody>
          <a:bodyPr>
            <a:normAutofit fontScale="90000"/>
          </a:bodyPr>
          <a:lstStyle/>
          <a:p>
            <a:r>
              <a:rPr lang="en-US" dirty="0" smtClean="0">
                <a:solidFill>
                  <a:schemeClr val="tx2">
                    <a:lumMod val="60000"/>
                    <a:lumOff val="40000"/>
                  </a:schemeClr>
                </a:solidFill>
              </a:rPr>
              <a:t>Timeless Lessons from Industrialized Country Historical Experiences</a:t>
            </a:r>
            <a:endParaRPr lang="en-US" dirty="0">
              <a:solidFill>
                <a:schemeClr val="tx2">
                  <a:lumMod val="60000"/>
                  <a:lumOff val="40000"/>
                </a:schemeClr>
              </a:solidFill>
            </a:endParaRPr>
          </a:p>
        </p:txBody>
      </p:sp>
      <p:sp>
        <p:nvSpPr>
          <p:cNvPr id="3" name="Content Placeholder 2"/>
          <p:cNvSpPr>
            <a:spLocks noGrp="1"/>
          </p:cNvSpPr>
          <p:nvPr>
            <p:ph idx="1"/>
          </p:nvPr>
        </p:nvSpPr>
        <p:spPr>
          <a:xfrm>
            <a:off x="457200" y="2133600"/>
            <a:ext cx="8229600" cy="4389120"/>
          </a:xfrm>
        </p:spPr>
        <p:txBody>
          <a:bodyPr/>
          <a:lstStyle/>
          <a:p>
            <a:r>
              <a:rPr lang="en-US" dirty="0"/>
              <a:t>r</a:t>
            </a:r>
            <a:r>
              <a:rPr lang="en-US" dirty="0" smtClean="0"/>
              <a:t>egulation is good</a:t>
            </a:r>
          </a:p>
          <a:p>
            <a:r>
              <a:rPr lang="en-US" dirty="0" smtClean="0"/>
              <a:t>regulate foreign direct investment (FDI)</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447800"/>
          </a:xfrm>
        </p:spPr>
        <p:txBody>
          <a:bodyPr>
            <a:normAutofit fontScale="90000"/>
          </a:bodyPr>
          <a:lstStyle/>
          <a:p>
            <a:r>
              <a:rPr lang="en-US" dirty="0" smtClean="0"/>
              <a:t>Development as industrialization</a:t>
            </a:r>
            <a:br>
              <a:rPr lang="en-US" dirty="0" smtClean="0"/>
            </a:br>
            <a:endParaRPr lang="en-US" dirty="0"/>
          </a:p>
        </p:txBody>
      </p:sp>
      <p:sp>
        <p:nvSpPr>
          <p:cNvPr id="3" name="Content Placeholder 2"/>
          <p:cNvSpPr>
            <a:spLocks noGrp="1"/>
          </p:cNvSpPr>
          <p:nvPr>
            <p:ph idx="1"/>
          </p:nvPr>
        </p:nvSpPr>
        <p:spPr/>
        <p:txBody>
          <a:bodyPr>
            <a:normAutofit/>
          </a:bodyPr>
          <a:lstStyle/>
          <a:p>
            <a:r>
              <a:rPr lang="en-US" dirty="0" smtClean="0"/>
              <a:t>inadequate indicators:</a:t>
            </a:r>
          </a:p>
          <a:p>
            <a:pPr>
              <a:buNone/>
            </a:pPr>
            <a:endParaRPr lang="en-US"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1143000"/>
          </a:xfrm>
        </p:spPr>
        <p:txBody>
          <a:bodyPr>
            <a:normAutofit fontScale="90000"/>
          </a:bodyPr>
          <a:lstStyle/>
          <a:p>
            <a:r>
              <a:rPr lang="en-US" dirty="0" smtClean="0">
                <a:solidFill>
                  <a:schemeClr val="tx2">
                    <a:lumMod val="60000"/>
                    <a:lumOff val="40000"/>
                  </a:schemeClr>
                </a:solidFill>
              </a:rPr>
              <a:t>Timeless Lessons from Industrialized Country Historical Experiences</a:t>
            </a:r>
            <a:endParaRPr lang="en-US" dirty="0">
              <a:solidFill>
                <a:schemeClr val="tx2">
                  <a:lumMod val="60000"/>
                  <a:lumOff val="40000"/>
                </a:schemeClr>
              </a:solidFill>
            </a:endParaRPr>
          </a:p>
        </p:txBody>
      </p:sp>
      <p:sp>
        <p:nvSpPr>
          <p:cNvPr id="3" name="Content Placeholder 2"/>
          <p:cNvSpPr>
            <a:spLocks noGrp="1"/>
          </p:cNvSpPr>
          <p:nvPr>
            <p:ph idx="1"/>
          </p:nvPr>
        </p:nvSpPr>
        <p:spPr>
          <a:xfrm>
            <a:off x="457200" y="2468880"/>
            <a:ext cx="8229600" cy="4389120"/>
          </a:xfrm>
        </p:spPr>
        <p:txBody>
          <a:bodyPr/>
          <a:lstStyle/>
          <a:p>
            <a:r>
              <a:rPr lang="en-US" dirty="0"/>
              <a:t>r</a:t>
            </a:r>
            <a:r>
              <a:rPr lang="en-US" dirty="0" smtClean="0"/>
              <a:t>egulation is good</a:t>
            </a:r>
          </a:p>
          <a:p>
            <a:r>
              <a:rPr lang="en-US" dirty="0" smtClean="0"/>
              <a:t>regulate foreign direct investment (FDI)</a:t>
            </a:r>
          </a:p>
          <a:p>
            <a:pPr lvl="2"/>
            <a:r>
              <a:rPr lang="en-US" sz="2600" dirty="0"/>
              <a:t>t</a:t>
            </a:r>
            <a:r>
              <a:rPr lang="en-US" sz="2600" dirty="0" smtClean="0"/>
              <a:t>o ensure technology transfer to domestic firms</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143000"/>
          </a:xfrm>
        </p:spPr>
        <p:txBody>
          <a:bodyPr>
            <a:normAutofit fontScale="90000"/>
          </a:bodyPr>
          <a:lstStyle/>
          <a:p>
            <a:r>
              <a:rPr lang="en-US" dirty="0" smtClean="0">
                <a:solidFill>
                  <a:schemeClr val="tx2">
                    <a:lumMod val="60000"/>
                    <a:lumOff val="40000"/>
                  </a:schemeClr>
                </a:solidFill>
              </a:rPr>
              <a:t>Timeless Lessons from Industrialized Country Historical Experiences</a:t>
            </a:r>
            <a:endParaRPr lang="en-US" dirty="0">
              <a:solidFill>
                <a:schemeClr val="tx2">
                  <a:lumMod val="60000"/>
                  <a:lumOff val="40000"/>
                </a:schemeClr>
              </a:solidFill>
            </a:endParaRPr>
          </a:p>
        </p:txBody>
      </p:sp>
      <p:sp>
        <p:nvSpPr>
          <p:cNvPr id="3" name="Content Placeholder 2"/>
          <p:cNvSpPr>
            <a:spLocks noGrp="1"/>
          </p:cNvSpPr>
          <p:nvPr>
            <p:ph idx="1"/>
          </p:nvPr>
        </p:nvSpPr>
        <p:spPr>
          <a:xfrm>
            <a:off x="457200" y="2209800"/>
            <a:ext cx="8229600" cy="4389120"/>
          </a:xfrm>
        </p:spPr>
        <p:txBody>
          <a:bodyPr/>
          <a:lstStyle/>
          <a:p>
            <a:r>
              <a:rPr lang="en-US" dirty="0"/>
              <a:t>r</a:t>
            </a:r>
            <a:r>
              <a:rPr lang="en-US" dirty="0" smtClean="0"/>
              <a:t>egulation is good</a:t>
            </a:r>
          </a:p>
          <a:p>
            <a:r>
              <a:rPr lang="en-US" dirty="0" smtClean="0"/>
              <a:t>regulate foreign direct investment (FDI)</a:t>
            </a:r>
          </a:p>
          <a:p>
            <a:pPr lvl="2"/>
            <a:r>
              <a:rPr lang="en-US" sz="2600" dirty="0"/>
              <a:t>t</a:t>
            </a:r>
            <a:r>
              <a:rPr lang="en-US" sz="2600" dirty="0" smtClean="0"/>
              <a:t>o ensure technology transfer to domestic firms</a:t>
            </a:r>
          </a:p>
          <a:p>
            <a:pPr lvl="2"/>
            <a:r>
              <a:rPr lang="en-US" sz="2600" dirty="0"/>
              <a:t>t</a:t>
            </a:r>
            <a:r>
              <a:rPr lang="en-US" sz="2600" dirty="0" smtClean="0"/>
              <a:t>o ensure forward and backward linkages for domestic firms</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90600"/>
            <a:ext cx="8229600" cy="1143000"/>
          </a:xfrm>
        </p:spPr>
        <p:txBody>
          <a:bodyPr>
            <a:normAutofit fontScale="90000"/>
          </a:bodyPr>
          <a:lstStyle/>
          <a:p>
            <a:r>
              <a:rPr lang="en-US" dirty="0" smtClean="0">
                <a:solidFill>
                  <a:schemeClr val="tx2">
                    <a:lumMod val="60000"/>
                    <a:lumOff val="40000"/>
                  </a:schemeClr>
                </a:solidFill>
              </a:rPr>
              <a:t>Timeless Lessons from Industrialized Country Historical Experiences</a:t>
            </a:r>
            <a:endParaRPr lang="en-US" dirty="0">
              <a:solidFill>
                <a:schemeClr val="tx2">
                  <a:lumMod val="60000"/>
                  <a:lumOff val="40000"/>
                </a:schemeClr>
              </a:solidFill>
            </a:endParaRPr>
          </a:p>
        </p:txBody>
      </p:sp>
      <p:sp>
        <p:nvSpPr>
          <p:cNvPr id="3" name="Content Placeholder 2"/>
          <p:cNvSpPr>
            <a:spLocks noGrp="1"/>
          </p:cNvSpPr>
          <p:nvPr>
            <p:ph idx="1"/>
          </p:nvPr>
        </p:nvSpPr>
        <p:spPr>
          <a:xfrm>
            <a:off x="457200" y="2133600"/>
            <a:ext cx="8229600" cy="4389120"/>
          </a:xfrm>
        </p:spPr>
        <p:txBody>
          <a:bodyPr/>
          <a:lstStyle/>
          <a:p>
            <a:r>
              <a:rPr lang="en-US" dirty="0"/>
              <a:t>r</a:t>
            </a:r>
            <a:r>
              <a:rPr lang="en-US" dirty="0" smtClean="0"/>
              <a:t>egulation is good</a:t>
            </a:r>
          </a:p>
          <a:p>
            <a:r>
              <a:rPr lang="en-US" dirty="0" smtClean="0"/>
              <a:t>regulate foreign direct investment (FDI)</a:t>
            </a:r>
          </a:p>
          <a:p>
            <a:pPr lvl="2"/>
            <a:r>
              <a:rPr lang="en-US" sz="2600" dirty="0"/>
              <a:t>t</a:t>
            </a:r>
            <a:r>
              <a:rPr lang="en-US" sz="2600" dirty="0" smtClean="0"/>
              <a:t>o ensure technology transfer to domestic firms</a:t>
            </a:r>
          </a:p>
          <a:p>
            <a:pPr lvl="2"/>
            <a:r>
              <a:rPr lang="en-US" sz="2600" dirty="0"/>
              <a:t>t</a:t>
            </a:r>
            <a:r>
              <a:rPr lang="en-US" sz="2600" dirty="0" smtClean="0"/>
              <a:t>o ensure forward and backward linkages for domestic firms</a:t>
            </a:r>
          </a:p>
          <a:p>
            <a:pPr lvl="2"/>
            <a:r>
              <a:rPr lang="en-US" sz="2600" dirty="0"/>
              <a:t>t</a:t>
            </a:r>
            <a:r>
              <a:rPr lang="en-US" sz="2600" dirty="0" smtClean="0"/>
              <a:t>o ensure taxes are paid, and “transfer-pricing” tricks are avoided</a:t>
            </a:r>
          </a:p>
          <a:p>
            <a:pPr lvl="2"/>
            <a:endParaRPr lang="en-US"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143000"/>
          </a:xfrm>
        </p:spPr>
        <p:txBody>
          <a:bodyPr>
            <a:normAutofit fontScale="90000"/>
          </a:bodyPr>
          <a:lstStyle/>
          <a:p>
            <a:r>
              <a:rPr lang="en-US" dirty="0" smtClean="0">
                <a:solidFill>
                  <a:schemeClr val="tx2">
                    <a:lumMod val="60000"/>
                    <a:lumOff val="40000"/>
                  </a:schemeClr>
                </a:solidFill>
              </a:rPr>
              <a:t>Timeless Lessons from Industrialized Country Historical Experiences</a:t>
            </a:r>
            <a:endParaRPr lang="en-US" dirty="0">
              <a:solidFill>
                <a:schemeClr val="tx2">
                  <a:lumMod val="60000"/>
                  <a:lumOff val="40000"/>
                </a:schemeClr>
              </a:solidFill>
            </a:endParaRPr>
          </a:p>
        </p:txBody>
      </p:sp>
      <p:sp>
        <p:nvSpPr>
          <p:cNvPr id="3" name="Content Placeholder 2"/>
          <p:cNvSpPr>
            <a:spLocks noGrp="1"/>
          </p:cNvSpPr>
          <p:nvPr>
            <p:ph idx="1"/>
          </p:nvPr>
        </p:nvSpPr>
        <p:spPr>
          <a:xfrm>
            <a:off x="304800" y="2209800"/>
            <a:ext cx="8229600" cy="4389120"/>
          </a:xfrm>
        </p:spPr>
        <p:txBody>
          <a:bodyPr/>
          <a:lstStyle/>
          <a:p>
            <a:r>
              <a:rPr lang="en-US" dirty="0"/>
              <a:t>r</a:t>
            </a:r>
            <a:r>
              <a:rPr lang="en-US" dirty="0" smtClean="0"/>
              <a:t>egulation is good</a:t>
            </a:r>
          </a:p>
          <a:p>
            <a:r>
              <a:rPr lang="en-US" dirty="0" smtClean="0"/>
              <a:t>regulate foreign direct investment (FDI)</a:t>
            </a:r>
          </a:p>
          <a:p>
            <a:pPr lvl="2"/>
            <a:r>
              <a:rPr lang="en-US" sz="2600" dirty="0"/>
              <a:t>t</a:t>
            </a:r>
            <a:r>
              <a:rPr lang="en-US" sz="2600" dirty="0" smtClean="0"/>
              <a:t>o ensure technology transfer to domestic firms</a:t>
            </a:r>
          </a:p>
          <a:p>
            <a:pPr lvl="2"/>
            <a:r>
              <a:rPr lang="en-US" sz="2600" dirty="0"/>
              <a:t>t</a:t>
            </a:r>
            <a:r>
              <a:rPr lang="en-US" sz="2600" dirty="0" smtClean="0"/>
              <a:t>o ensure forward and backward linkages for domestic firms</a:t>
            </a:r>
          </a:p>
          <a:p>
            <a:pPr lvl="2"/>
            <a:r>
              <a:rPr lang="en-US" sz="2600" dirty="0"/>
              <a:t>t</a:t>
            </a:r>
            <a:r>
              <a:rPr lang="en-US" sz="2600" dirty="0" smtClean="0"/>
              <a:t>o ensure taxes are paid, and “transfer-pricing” tricks are avoided</a:t>
            </a:r>
          </a:p>
          <a:p>
            <a:pPr lvl="2"/>
            <a:endParaRPr lang="en-US"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143000"/>
          </a:xfrm>
        </p:spPr>
        <p:txBody>
          <a:bodyPr>
            <a:normAutofit fontScale="90000"/>
          </a:bodyPr>
          <a:lstStyle/>
          <a:p>
            <a:r>
              <a:rPr lang="en-US" dirty="0" smtClean="0">
                <a:solidFill>
                  <a:schemeClr val="tx2">
                    <a:lumMod val="60000"/>
                    <a:lumOff val="40000"/>
                  </a:schemeClr>
                </a:solidFill>
              </a:rPr>
              <a:t>Timeless Lessons from Industrialized Country Historical Experiences</a:t>
            </a:r>
            <a:endParaRPr lang="en-US" dirty="0">
              <a:solidFill>
                <a:schemeClr val="tx2">
                  <a:lumMod val="60000"/>
                  <a:lumOff val="40000"/>
                </a:schemeClr>
              </a:solidFill>
            </a:endParaRPr>
          </a:p>
        </p:txBody>
      </p:sp>
      <p:sp>
        <p:nvSpPr>
          <p:cNvPr id="3" name="Content Placeholder 2"/>
          <p:cNvSpPr>
            <a:spLocks noGrp="1"/>
          </p:cNvSpPr>
          <p:nvPr>
            <p:ph idx="1"/>
          </p:nvPr>
        </p:nvSpPr>
        <p:spPr>
          <a:xfrm>
            <a:off x="457200" y="2133600"/>
            <a:ext cx="8229600" cy="4389120"/>
          </a:xfrm>
        </p:spPr>
        <p:txBody>
          <a:bodyPr>
            <a:normAutofit fontScale="92500" lnSpcReduction="10000"/>
          </a:bodyPr>
          <a:lstStyle/>
          <a:p>
            <a:pPr>
              <a:buNone/>
            </a:pPr>
            <a:r>
              <a:rPr lang="en-GB" sz="2800" dirty="0" smtClean="0"/>
              <a:t>	</a:t>
            </a:r>
            <a:r>
              <a:rPr lang="en-GB" sz="2800" dirty="0" smtClean="0"/>
              <a:t>...benefits </a:t>
            </a:r>
            <a:r>
              <a:rPr lang="en-GB" sz="2800" dirty="0"/>
              <a:t>to host countries from FDI are not </a:t>
            </a:r>
            <a:r>
              <a:rPr lang="en-GB" sz="2800" dirty="0" smtClean="0"/>
              <a:t>automatic, and </a:t>
            </a:r>
            <a:r>
              <a:rPr lang="en-GB" sz="2800" dirty="0"/>
              <a:t>realizing benefits requires regulations that balance effective protection of investors' rights with other measures that ensure FDI "supports national development, establishes beneficial linkages to the national economy, augments domestic financial resources, fosters enterprise development, and enhances the technology, skill, and knowledge base of the economy</a:t>
            </a:r>
            <a:r>
              <a:rPr lang="en-GB" sz="2800" dirty="0" smtClean="0"/>
              <a:t>.“</a:t>
            </a:r>
          </a:p>
          <a:p>
            <a:pPr algn="r">
              <a:buNone/>
            </a:pPr>
            <a:r>
              <a:rPr lang="en-GB" sz="2800" i="1" dirty="0" smtClean="0"/>
              <a:t>--South Africa’s review of BITs</a:t>
            </a:r>
            <a:endParaRPr lang="en-US" sz="2800" i="1"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143000"/>
          </a:xfrm>
        </p:spPr>
        <p:txBody>
          <a:bodyPr>
            <a:normAutofit fontScale="90000"/>
          </a:bodyPr>
          <a:lstStyle/>
          <a:p>
            <a:r>
              <a:rPr lang="en-US" dirty="0" smtClean="0">
                <a:solidFill>
                  <a:schemeClr val="tx2">
                    <a:lumMod val="60000"/>
                    <a:lumOff val="40000"/>
                  </a:schemeClr>
                </a:solidFill>
              </a:rPr>
              <a:t>Timeless Lessons from Industrialized Country Historical Experiences</a:t>
            </a:r>
            <a:endParaRPr lang="en-US" dirty="0"/>
          </a:p>
        </p:txBody>
      </p:sp>
      <p:sp>
        <p:nvSpPr>
          <p:cNvPr id="3" name="Content Placeholder 2"/>
          <p:cNvSpPr>
            <a:spLocks noGrp="1"/>
          </p:cNvSpPr>
          <p:nvPr>
            <p:ph idx="1"/>
          </p:nvPr>
        </p:nvSpPr>
        <p:spPr>
          <a:xfrm>
            <a:off x="457200" y="2133600"/>
            <a:ext cx="8229600" cy="4389120"/>
          </a:xfrm>
        </p:spPr>
        <p:txBody>
          <a:bodyPr>
            <a:normAutofit/>
          </a:bodyPr>
          <a:lstStyle/>
          <a:p>
            <a:r>
              <a:rPr lang="en-US" dirty="0"/>
              <a:t>c</a:t>
            </a:r>
            <a:r>
              <a:rPr lang="en-US" dirty="0" smtClean="0"/>
              <a:t>apital controls are good</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143000"/>
          </a:xfrm>
        </p:spPr>
        <p:txBody>
          <a:bodyPr>
            <a:normAutofit fontScale="90000"/>
          </a:bodyPr>
          <a:lstStyle/>
          <a:p>
            <a:r>
              <a:rPr lang="en-US" dirty="0" smtClean="0">
                <a:solidFill>
                  <a:schemeClr val="tx2">
                    <a:lumMod val="60000"/>
                    <a:lumOff val="40000"/>
                  </a:schemeClr>
                </a:solidFill>
              </a:rPr>
              <a:t>Timeless Lessons from Industrialized Country Historical Experiences</a:t>
            </a:r>
            <a:endParaRPr lang="en-US" dirty="0"/>
          </a:p>
        </p:txBody>
      </p:sp>
      <p:sp>
        <p:nvSpPr>
          <p:cNvPr id="3" name="Content Placeholder 2"/>
          <p:cNvSpPr>
            <a:spLocks noGrp="1"/>
          </p:cNvSpPr>
          <p:nvPr>
            <p:ph idx="1"/>
          </p:nvPr>
        </p:nvSpPr>
        <p:spPr>
          <a:xfrm>
            <a:off x="457200" y="2133600"/>
            <a:ext cx="8229600" cy="4389120"/>
          </a:xfrm>
        </p:spPr>
        <p:txBody>
          <a:bodyPr>
            <a:normAutofit/>
          </a:bodyPr>
          <a:lstStyle/>
          <a:p>
            <a:r>
              <a:rPr lang="en-US" dirty="0"/>
              <a:t>c</a:t>
            </a:r>
            <a:r>
              <a:rPr lang="en-US" dirty="0" smtClean="0"/>
              <a:t>apital controls are good</a:t>
            </a:r>
          </a:p>
          <a:p>
            <a:r>
              <a:rPr lang="en-US" dirty="0"/>
              <a:t>e</a:t>
            </a:r>
            <a:r>
              <a:rPr lang="en-US" dirty="0" smtClean="0"/>
              <a:t>ven new IMF research agrees</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143000"/>
          </a:xfrm>
        </p:spPr>
        <p:txBody>
          <a:bodyPr>
            <a:normAutofit fontScale="90000"/>
          </a:bodyPr>
          <a:lstStyle/>
          <a:p>
            <a:r>
              <a:rPr lang="en-US" dirty="0" smtClean="0">
                <a:solidFill>
                  <a:schemeClr val="tx2">
                    <a:lumMod val="60000"/>
                    <a:lumOff val="40000"/>
                  </a:schemeClr>
                </a:solidFill>
              </a:rPr>
              <a:t>Timeless Lessons from Industrialized Country Historical Experiences</a:t>
            </a:r>
            <a:endParaRPr lang="en-US" dirty="0"/>
          </a:p>
        </p:txBody>
      </p:sp>
      <p:sp>
        <p:nvSpPr>
          <p:cNvPr id="3" name="Content Placeholder 2"/>
          <p:cNvSpPr>
            <a:spLocks noGrp="1"/>
          </p:cNvSpPr>
          <p:nvPr>
            <p:ph idx="1"/>
          </p:nvPr>
        </p:nvSpPr>
        <p:spPr>
          <a:xfrm>
            <a:off x="457200" y="2209800"/>
            <a:ext cx="8229600" cy="4389120"/>
          </a:xfrm>
        </p:spPr>
        <p:txBody>
          <a:bodyPr>
            <a:normAutofit/>
          </a:bodyPr>
          <a:lstStyle/>
          <a:p>
            <a:r>
              <a:rPr lang="en-US" dirty="0"/>
              <a:t>c</a:t>
            </a:r>
            <a:r>
              <a:rPr lang="en-US" dirty="0" smtClean="0"/>
              <a:t>apital controls are good</a:t>
            </a:r>
          </a:p>
          <a:p>
            <a:r>
              <a:rPr lang="en-US" dirty="0"/>
              <a:t>e</a:t>
            </a:r>
            <a:r>
              <a:rPr lang="en-US" dirty="0" smtClean="0"/>
              <a:t>ven new IMF research agrees</a:t>
            </a:r>
          </a:p>
          <a:p>
            <a:r>
              <a:rPr lang="en-US" dirty="0"/>
              <a:t>b</a:t>
            </a:r>
            <a:r>
              <a:rPr lang="en-US" dirty="0" smtClean="0"/>
              <a:t>ut many FTAs and BITs will block </a:t>
            </a:r>
            <a:r>
              <a:rPr lang="en-US" dirty="0" smtClean="0"/>
              <a:t>Vietnam</a:t>
            </a:r>
            <a:r>
              <a:rPr lang="en-US" dirty="0" smtClean="0"/>
              <a:t> </a:t>
            </a:r>
            <a:r>
              <a:rPr lang="en-US" dirty="0" smtClean="0"/>
              <a:t>from using capital controls, leaving your economy vulnerable to rapid outflows and destabilizing inflows</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143000"/>
          </a:xfrm>
        </p:spPr>
        <p:txBody>
          <a:bodyPr>
            <a:normAutofit fontScale="90000"/>
          </a:bodyPr>
          <a:lstStyle/>
          <a:p>
            <a:r>
              <a:rPr lang="en-US" dirty="0" smtClean="0">
                <a:solidFill>
                  <a:schemeClr val="tx2">
                    <a:lumMod val="60000"/>
                    <a:lumOff val="40000"/>
                  </a:schemeClr>
                </a:solidFill>
              </a:rPr>
              <a:t>Timeless Lessons from Industrialized Country Historical Experiences</a:t>
            </a:r>
            <a:endParaRPr lang="en-US" dirty="0"/>
          </a:p>
        </p:txBody>
      </p:sp>
      <p:sp>
        <p:nvSpPr>
          <p:cNvPr id="3" name="Content Placeholder 2"/>
          <p:cNvSpPr>
            <a:spLocks noGrp="1"/>
          </p:cNvSpPr>
          <p:nvPr>
            <p:ph idx="1"/>
          </p:nvPr>
        </p:nvSpPr>
        <p:spPr>
          <a:xfrm>
            <a:off x="457200" y="2133600"/>
            <a:ext cx="8229600" cy="4389120"/>
          </a:xfrm>
        </p:spPr>
        <p:txBody>
          <a:bodyPr>
            <a:normAutofit/>
          </a:bodyPr>
          <a:lstStyle/>
          <a:p>
            <a:r>
              <a:rPr lang="en-US" dirty="0"/>
              <a:t>c</a:t>
            </a:r>
            <a:r>
              <a:rPr lang="en-US" dirty="0" smtClean="0"/>
              <a:t>apital controls are good</a:t>
            </a:r>
          </a:p>
          <a:p>
            <a:r>
              <a:rPr lang="en-US" dirty="0"/>
              <a:t>e</a:t>
            </a:r>
            <a:r>
              <a:rPr lang="en-US" dirty="0" smtClean="0"/>
              <a:t>ven new IMF research agrees</a:t>
            </a:r>
          </a:p>
          <a:p>
            <a:r>
              <a:rPr lang="en-US" dirty="0"/>
              <a:t>b</a:t>
            </a:r>
            <a:r>
              <a:rPr lang="en-US" dirty="0" smtClean="0"/>
              <a:t>ut many FTAs and BITs will block </a:t>
            </a:r>
            <a:r>
              <a:rPr lang="en-US" dirty="0" smtClean="0"/>
              <a:t>Vietnam</a:t>
            </a:r>
            <a:r>
              <a:rPr lang="en-US" dirty="0" smtClean="0"/>
              <a:t> </a:t>
            </a:r>
            <a:r>
              <a:rPr lang="en-US" dirty="0" smtClean="0"/>
              <a:t>from using capital controls, leaving your economy vulnerable to rapid outflows and destabilizing inflows</a:t>
            </a:r>
          </a:p>
          <a:p>
            <a:r>
              <a:rPr lang="en-US" dirty="0" smtClean="0"/>
              <a:t>see </a:t>
            </a:r>
            <a:r>
              <a:rPr lang="en-US" dirty="0" err="1" smtClean="0"/>
              <a:t>Pardee</a:t>
            </a:r>
            <a:r>
              <a:rPr lang="en-US" dirty="0" smtClean="0"/>
              <a:t> Center Task Force Report, “</a:t>
            </a:r>
            <a:r>
              <a:rPr lang="en-GB" dirty="0" smtClean="0"/>
              <a:t>Capital Account Regulations and the Trading System: A Compatibility Review” March 2013</a:t>
            </a:r>
            <a:endParaRPr lang="en-US"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143000"/>
          </a:xfrm>
        </p:spPr>
        <p:txBody>
          <a:bodyPr>
            <a:normAutofit fontScale="90000"/>
          </a:bodyPr>
          <a:lstStyle/>
          <a:p>
            <a:r>
              <a:rPr lang="en-US" dirty="0" smtClean="0">
                <a:solidFill>
                  <a:schemeClr val="tx2">
                    <a:lumMod val="60000"/>
                    <a:lumOff val="40000"/>
                  </a:schemeClr>
                </a:solidFill>
              </a:rPr>
              <a:t>Timeless Lessons from Industrialized Country Historical Experiences</a:t>
            </a:r>
            <a:endParaRPr lang="en-US" dirty="0">
              <a:solidFill>
                <a:schemeClr val="tx2">
                  <a:lumMod val="60000"/>
                  <a:lumOff val="40000"/>
                </a:schemeClr>
              </a:solidFill>
            </a:endParaRPr>
          </a:p>
        </p:txBody>
      </p:sp>
      <p:sp>
        <p:nvSpPr>
          <p:cNvPr id="3" name="Content Placeholder 2"/>
          <p:cNvSpPr>
            <a:spLocks noGrp="1"/>
          </p:cNvSpPr>
          <p:nvPr>
            <p:ph idx="1"/>
          </p:nvPr>
        </p:nvSpPr>
        <p:spPr>
          <a:xfrm>
            <a:off x="381000" y="2209800"/>
            <a:ext cx="8229600" cy="4389120"/>
          </a:xfrm>
        </p:spPr>
        <p:txBody>
          <a:bodyPr/>
          <a:lstStyle/>
          <a:p>
            <a:r>
              <a:rPr lang="en-US" dirty="0"/>
              <a:t>b</a:t>
            </a:r>
            <a:r>
              <a:rPr lang="en-US" dirty="0" smtClean="0"/>
              <a:t>ilateral invest treaties (BITs) are bad</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447800"/>
          </a:xfrm>
        </p:spPr>
        <p:txBody>
          <a:bodyPr>
            <a:normAutofit fontScale="90000"/>
          </a:bodyPr>
          <a:lstStyle/>
          <a:p>
            <a:r>
              <a:rPr lang="en-US" dirty="0" smtClean="0"/>
              <a:t>Development as industrialization</a:t>
            </a:r>
            <a:br>
              <a:rPr lang="en-US" dirty="0" smtClean="0"/>
            </a:br>
            <a:endParaRPr lang="en-US" dirty="0"/>
          </a:p>
        </p:txBody>
      </p:sp>
      <p:sp>
        <p:nvSpPr>
          <p:cNvPr id="3" name="Content Placeholder 2"/>
          <p:cNvSpPr>
            <a:spLocks noGrp="1"/>
          </p:cNvSpPr>
          <p:nvPr>
            <p:ph idx="1"/>
          </p:nvPr>
        </p:nvSpPr>
        <p:spPr/>
        <p:txBody>
          <a:bodyPr>
            <a:normAutofit/>
          </a:bodyPr>
          <a:lstStyle/>
          <a:p>
            <a:r>
              <a:rPr lang="en-US" dirty="0" smtClean="0"/>
              <a:t>inadequate indicators:</a:t>
            </a:r>
          </a:p>
          <a:p>
            <a:pPr lvl="1"/>
            <a:r>
              <a:rPr lang="en-US" sz="2600" dirty="0" smtClean="0"/>
              <a:t>GDP growth</a:t>
            </a:r>
          </a:p>
          <a:p>
            <a:pPr>
              <a:buNone/>
            </a:pPr>
            <a:endParaRPr lang="en-US"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143000"/>
          </a:xfrm>
        </p:spPr>
        <p:txBody>
          <a:bodyPr>
            <a:normAutofit fontScale="90000"/>
          </a:bodyPr>
          <a:lstStyle/>
          <a:p>
            <a:r>
              <a:rPr lang="en-US" dirty="0" smtClean="0">
                <a:solidFill>
                  <a:schemeClr val="tx2">
                    <a:lumMod val="60000"/>
                    <a:lumOff val="40000"/>
                  </a:schemeClr>
                </a:solidFill>
              </a:rPr>
              <a:t>Timeless Lessons from Industrialized Country Historical Experiences</a:t>
            </a:r>
            <a:endParaRPr lang="en-US" dirty="0">
              <a:solidFill>
                <a:schemeClr val="tx2">
                  <a:lumMod val="60000"/>
                  <a:lumOff val="40000"/>
                </a:schemeClr>
              </a:solidFill>
            </a:endParaRPr>
          </a:p>
        </p:txBody>
      </p:sp>
      <p:sp>
        <p:nvSpPr>
          <p:cNvPr id="3" name="Content Placeholder 2"/>
          <p:cNvSpPr>
            <a:spLocks noGrp="1"/>
          </p:cNvSpPr>
          <p:nvPr>
            <p:ph idx="1"/>
          </p:nvPr>
        </p:nvSpPr>
        <p:spPr>
          <a:xfrm>
            <a:off x="457200" y="2468880"/>
            <a:ext cx="8229600" cy="4389120"/>
          </a:xfrm>
        </p:spPr>
        <p:txBody>
          <a:bodyPr/>
          <a:lstStyle/>
          <a:p>
            <a:r>
              <a:rPr lang="en-US" dirty="0"/>
              <a:t>b</a:t>
            </a:r>
            <a:r>
              <a:rPr lang="en-US" dirty="0" smtClean="0"/>
              <a:t>ilateral invest treaties (BITs) are bad</a:t>
            </a:r>
          </a:p>
          <a:p>
            <a:pPr lvl="2"/>
            <a:r>
              <a:rPr lang="en-US" sz="2600" dirty="0" smtClean="0"/>
              <a:t>BITs are unnecessary for attracting FDI</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143000"/>
          </a:xfrm>
        </p:spPr>
        <p:txBody>
          <a:bodyPr>
            <a:normAutofit fontScale="90000"/>
          </a:bodyPr>
          <a:lstStyle/>
          <a:p>
            <a:r>
              <a:rPr lang="en-US" dirty="0" smtClean="0">
                <a:solidFill>
                  <a:schemeClr val="tx2">
                    <a:lumMod val="60000"/>
                    <a:lumOff val="40000"/>
                  </a:schemeClr>
                </a:solidFill>
              </a:rPr>
              <a:t>Timeless Lessons from Industrialized Country Historical Experiences</a:t>
            </a:r>
            <a:endParaRPr lang="en-US" dirty="0">
              <a:solidFill>
                <a:schemeClr val="tx2">
                  <a:lumMod val="60000"/>
                  <a:lumOff val="40000"/>
                </a:schemeClr>
              </a:solidFill>
            </a:endParaRPr>
          </a:p>
        </p:txBody>
      </p:sp>
      <p:sp>
        <p:nvSpPr>
          <p:cNvPr id="3" name="Content Placeholder 2"/>
          <p:cNvSpPr>
            <a:spLocks noGrp="1"/>
          </p:cNvSpPr>
          <p:nvPr>
            <p:ph idx="1"/>
          </p:nvPr>
        </p:nvSpPr>
        <p:spPr>
          <a:xfrm>
            <a:off x="457200" y="2133600"/>
            <a:ext cx="8229600" cy="4038600"/>
          </a:xfrm>
        </p:spPr>
        <p:txBody>
          <a:bodyPr/>
          <a:lstStyle/>
          <a:p>
            <a:r>
              <a:rPr lang="en-US" dirty="0"/>
              <a:t>b</a:t>
            </a:r>
            <a:r>
              <a:rPr lang="en-US" dirty="0" smtClean="0"/>
              <a:t>ilateral invest treaties (BITs) are bad</a:t>
            </a:r>
          </a:p>
          <a:p>
            <a:pPr lvl="2"/>
            <a:r>
              <a:rPr lang="en-US" sz="2600" dirty="0" smtClean="0"/>
              <a:t>BITs are unnecessary for attracting FDI</a:t>
            </a:r>
          </a:p>
          <a:p>
            <a:pPr lvl="2"/>
            <a:r>
              <a:rPr lang="en-US" sz="2600" dirty="0"/>
              <a:t>i</a:t>
            </a:r>
            <a:r>
              <a:rPr lang="en-US" sz="2600" dirty="0" smtClean="0"/>
              <a:t>nvestor – state dispute settlement (ISDS) are dangerous </a:t>
            </a:r>
            <a:r>
              <a:rPr lang="en-US" sz="2600" dirty="0" smtClean="0"/>
              <a:t>(</a:t>
            </a:r>
            <a:r>
              <a:rPr lang="en-US" sz="2600" dirty="0" smtClean="0"/>
              <a:t>can</a:t>
            </a:r>
            <a:r>
              <a:rPr lang="en-US" sz="2600" dirty="0" smtClean="0"/>
              <a:t> </a:t>
            </a:r>
            <a:r>
              <a:rPr lang="en-US" sz="2600" dirty="0" smtClean="0"/>
              <a:t>create chilling effect)</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295400"/>
          </a:xfrm>
        </p:spPr>
        <p:txBody>
          <a:bodyPr>
            <a:normAutofit fontScale="90000"/>
          </a:bodyPr>
          <a:lstStyle/>
          <a:p>
            <a:r>
              <a:rPr lang="en-US" dirty="0" smtClean="0">
                <a:solidFill>
                  <a:schemeClr val="tx2">
                    <a:lumMod val="60000"/>
                    <a:lumOff val="40000"/>
                  </a:schemeClr>
                </a:solidFill>
              </a:rPr>
              <a:t>Timeless Lessons from Industrialized Country Historical Experiences</a:t>
            </a:r>
            <a:endParaRPr lang="en-US" dirty="0">
              <a:solidFill>
                <a:schemeClr val="tx2">
                  <a:lumMod val="60000"/>
                  <a:lumOff val="40000"/>
                </a:schemeClr>
              </a:solidFill>
            </a:endParaRPr>
          </a:p>
        </p:txBody>
      </p:sp>
      <p:sp>
        <p:nvSpPr>
          <p:cNvPr id="3" name="Content Placeholder 2"/>
          <p:cNvSpPr>
            <a:spLocks noGrp="1"/>
          </p:cNvSpPr>
          <p:nvPr>
            <p:ph idx="1"/>
          </p:nvPr>
        </p:nvSpPr>
        <p:spPr>
          <a:xfrm>
            <a:off x="533400" y="2286000"/>
            <a:ext cx="8229600" cy="3962400"/>
          </a:xfrm>
        </p:spPr>
        <p:txBody>
          <a:bodyPr/>
          <a:lstStyle/>
          <a:p>
            <a:r>
              <a:rPr lang="en-US" dirty="0"/>
              <a:t>b</a:t>
            </a:r>
            <a:r>
              <a:rPr lang="en-US" dirty="0" smtClean="0"/>
              <a:t>ilateral invest treaties (BITs) are bad</a:t>
            </a:r>
          </a:p>
          <a:p>
            <a:pPr lvl="2"/>
            <a:r>
              <a:rPr lang="en-US" sz="2600" dirty="0" smtClean="0"/>
              <a:t>BITs are unnecessary for attracting FDI</a:t>
            </a:r>
          </a:p>
          <a:p>
            <a:pPr lvl="2"/>
            <a:r>
              <a:rPr lang="en-US" sz="2600" dirty="0"/>
              <a:t>i</a:t>
            </a:r>
            <a:r>
              <a:rPr lang="en-US" sz="2600" dirty="0" smtClean="0"/>
              <a:t>nvestor – state dispute settlement (ISDS) are dangerous </a:t>
            </a:r>
            <a:r>
              <a:rPr lang="en-US" sz="2600" dirty="0" smtClean="0"/>
              <a:t>(</a:t>
            </a:r>
            <a:r>
              <a:rPr lang="en-US" sz="2600" dirty="0" smtClean="0"/>
              <a:t>can</a:t>
            </a:r>
            <a:r>
              <a:rPr lang="en-US" sz="2600" dirty="0" smtClean="0"/>
              <a:t> </a:t>
            </a:r>
            <a:r>
              <a:rPr lang="en-US" sz="2600" dirty="0" smtClean="0"/>
              <a:t>create chilling </a:t>
            </a:r>
            <a:r>
              <a:rPr lang="en-US" sz="2600" dirty="0" smtClean="0"/>
              <a:t>effect on future policies)</a:t>
            </a:r>
            <a:endParaRPr lang="en-US" sz="2600" dirty="0" smtClean="0"/>
          </a:p>
          <a:p>
            <a:pPr lvl="2"/>
            <a:r>
              <a:rPr lang="en-US" sz="2600" dirty="0"/>
              <a:t>d</a:t>
            </a:r>
            <a:r>
              <a:rPr lang="en-US" sz="2600" dirty="0" smtClean="0"/>
              <a:t>isputes with investors should be settled in domestic courts</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143000"/>
          </a:xfrm>
        </p:spPr>
        <p:txBody>
          <a:bodyPr>
            <a:normAutofit fontScale="90000"/>
          </a:bodyPr>
          <a:lstStyle/>
          <a:p>
            <a:r>
              <a:rPr lang="en-US" dirty="0" smtClean="0">
                <a:solidFill>
                  <a:schemeClr val="tx2">
                    <a:lumMod val="60000"/>
                    <a:lumOff val="40000"/>
                  </a:schemeClr>
                </a:solidFill>
              </a:rPr>
              <a:t>Timeless Lessons from Industrialized Country Historical Experiences</a:t>
            </a:r>
            <a:endParaRPr lang="en-US" dirty="0">
              <a:solidFill>
                <a:schemeClr val="tx2">
                  <a:lumMod val="60000"/>
                  <a:lumOff val="40000"/>
                </a:schemeClr>
              </a:solidFill>
            </a:endParaRPr>
          </a:p>
        </p:txBody>
      </p:sp>
      <p:sp>
        <p:nvSpPr>
          <p:cNvPr id="3" name="Content Placeholder 2"/>
          <p:cNvSpPr>
            <a:spLocks noGrp="1"/>
          </p:cNvSpPr>
          <p:nvPr>
            <p:ph idx="1"/>
          </p:nvPr>
        </p:nvSpPr>
        <p:spPr>
          <a:xfrm>
            <a:off x="457200" y="2133600"/>
            <a:ext cx="8229600" cy="4541520"/>
          </a:xfrm>
        </p:spPr>
        <p:txBody>
          <a:bodyPr/>
          <a:lstStyle/>
          <a:p>
            <a:r>
              <a:rPr lang="en-US" dirty="0"/>
              <a:t>b</a:t>
            </a:r>
            <a:r>
              <a:rPr lang="en-US" dirty="0" smtClean="0"/>
              <a:t>ilateral invest treaties (BITs) are bad</a:t>
            </a:r>
          </a:p>
          <a:p>
            <a:pPr lvl="2"/>
            <a:r>
              <a:rPr lang="en-US" sz="2600" dirty="0" smtClean="0"/>
              <a:t>BITs are unnecessary for attracting FDI</a:t>
            </a:r>
          </a:p>
          <a:p>
            <a:pPr lvl="2"/>
            <a:r>
              <a:rPr lang="en-US" sz="2600" dirty="0"/>
              <a:t>i</a:t>
            </a:r>
            <a:r>
              <a:rPr lang="en-US" sz="2600" dirty="0" smtClean="0"/>
              <a:t>nvestor – state dispute settlement (ISDS) are dangerous (seek to create chilling effect)</a:t>
            </a:r>
          </a:p>
          <a:p>
            <a:pPr lvl="2"/>
            <a:r>
              <a:rPr lang="en-US" sz="2600" dirty="0"/>
              <a:t>d</a:t>
            </a:r>
            <a:r>
              <a:rPr lang="en-US" sz="2600" dirty="0" smtClean="0"/>
              <a:t>isputes with investors should be settled in domestic courts</a:t>
            </a:r>
          </a:p>
          <a:p>
            <a:pPr lvl="2"/>
            <a:r>
              <a:rPr lang="en-US" sz="2600" dirty="0"/>
              <a:t>d</a:t>
            </a:r>
            <a:r>
              <a:rPr lang="en-US" sz="2600" dirty="0" smtClean="0"/>
              <a:t>o not sign any more BITs (like Brazil, South Africa) </a:t>
            </a:r>
          </a:p>
          <a:p>
            <a:pPr lvl="2"/>
            <a:endParaRPr lang="en-US" dirty="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295400"/>
          </a:xfrm>
        </p:spPr>
        <p:txBody>
          <a:bodyPr>
            <a:normAutofit fontScale="90000"/>
          </a:bodyPr>
          <a:lstStyle/>
          <a:p>
            <a:r>
              <a:rPr lang="en-US" dirty="0" smtClean="0">
                <a:solidFill>
                  <a:schemeClr val="tx2">
                    <a:lumMod val="60000"/>
                    <a:lumOff val="40000"/>
                  </a:schemeClr>
                </a:solidFill>
              </a:rPr>
              <a:t>Timeless Lessons from Industrialized Country Historical Experiences</a:t>
            </a:r>
            <a:endParaRPr lang="en-US" dirty="0">
              <a:solidFill>
                <a:schemeClr val="tx2">
                  <a:lumMod val="60000"/>
                  <a:lumOff val="40000"/>
                </a:schemeClr>
              </a:solidFill>
            </a:endParaRPr>
          </a:p>
        </p:txBody>
      </p:sp>
      <p:sp>
        <p:nvSpPr>
          <p:cNvPr id="3" name="Content Placeholder 2"/>
          <p:cNvSpPr>
            <a:spLocks noGrp="1"/>
          </p:cNvSpPr>
          <p:nvPr>
            <p:ph idx="1"/>
          </p:nvPr>
        </p:nvSpPr>
        <p:spPr>
          <a:xfrm>
            <a:off x="381000" y="2209800"/>
            <a:ext cx="8229600" cy="3886200"/>
          </a:xfrm>
        </p:spPr>
        <p:txBody>
          <a:bodyPr/>
          <a:lstStyle/>
          <a:p>
            <a:r>
              <a:rPr lang="en-US" dirty="0"/>
              <a:t>t</a:t>
            </a:r>
            <a:r>
              <a:rPr lang="en-US" dirty="0" smtClean="0"/>
              <a:t>he “win-win” scenario does not always hold true</a:t>
            </a:r>
          </a:p>
          <a:p>
            <a:pPr>
              <a:buNone/>
            </a:pPr>
            <a:endParaRPr lang="en-US" dirty="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143000"/>
          </a:xfrm>
        </p:spPr>
        <p:txBody>
          <a:bodyPr>
            <a:normAutofit fontScale="90000"/>
          </a:bodyPr>
          <a:lstStyle/>
          <a:p>
            <a:r>
              <a:rPr lang="en-US" dirty="0" smtClean="0">
                <a:solidFill>
                  <a:schemeClr val="tx2">
                    <a:lumMod val="60000"/>
                    <a:lumOff val="40000"/>
                  </a:schemeClr>
                </a:solidFill>
              </a:rPr>
              <a:t>Timeless Lessons from Industrialized Country Historical Experiences</a:t>
            </a:r>
            <a:endParaRPr lang="en-US" dirty="0">
              <a:solidFill>
                <a:schemeClr val="tx2">
                  <a:lumMod val="60000"/>
                  <a:lumOff val="40000"/>
                </a:schemeClr>
              </a:solidFill>
            </a:endParaRPr>
          </a:p>
        </p:txBody>
      </p:sp>
      <p:sp>
        <p:nvSpPr>
          <p:cNvPr id="3" name="Content Placeholder 2"/>
          <p:cNvSpPr>
            <a:spLocks noGrp="1"/>
          </p:cNvSpPr>
          <p:nvPr>
            <p:ph idx="1"/>
          </p:nvPr>
        </p:nvSpPr>
        <p:spPr>
          <a:xfrm>
            <a:off x="381000" y="2209800"/>
            <a:ext cx="8229600" cy="4160520"/>
          </a:xfrm>
        </p:spPr>
        <p:txBody>
          <a:bodyPr/>
          <a:lstStyle/>
          <a:p>
            <a:r>
              <a:rPr lang="en-US" dirty="0"/>
              <a:t>t</a:t>
            </a:r>
            <a:r>
              <a:rPr lang="en-US" dirty="0" smtClean="0"/>
              <a:t>he “win-win” scenario does not always hold true</a:t>
            </a:r>
          </a:p>
          <a:p>
            <a:r>
              <a:rPr lang="en-US" dirty="0"/>
              <a:t>d</a:t>
            </a:r>
            <a:r>
              <a:rPr lang="en-US" dirty="0" smtClean="0"/>
              <a:t>on’t be afraid to say “No” to foreign investors</a:t>
            </a:r>
          </a:p>
          <a:p>
            <a:pPr>
              <a:buNone/>
            </a:pPr>
            <a:endParaRPr lang="en-US"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295400"/>
          </a:xfrm>
        </p:spPr>
        <p:txBody>
          <a:bodyPr>
            <a:normAutofit fontScale="90000"/>
          </a:bodyPr>
          <a:lstStyle/>
          <a:p>
            <a:r>
              <a:rPr lang="en-US" dirty="0" smtClean="0">
                <a:solidFill>
                  <a:schemeClr val="tx2">
                    <a:lumMod val="60000"/>
                    <a:lumOff val="40000"/>
                  </a:schemeClr>
                </a:solidFill>
              </a:rPr>
              <a:t>Timeless Lessons from Industrialized Country Historical Experiences</a:t>
            </a:r>
            <a:endParaRPr lang="en-US" dirty="0">
              <a:solidFill>
                <a:schemeClr val="tx2">
                  <a:lumMod val="60000"/>
                  <a:lumOff val="40000"/>
                </a:schemeClr>
              </a:solidFill>
            </a:endParaRPr>
          </a:p>
        </p:txBody>
      </p:sp>
      <p:sp>
        <p:nvSpPr>
          <p:cNvPr id="3" name="Content Placeholder 2"/>
          <p:cNvSpPr>
            <a:spLocks noGrp="1"/>
          </p:cNvSpPr>
          <p:nvPr>
            <p:ph idx="1"/>
          </p:nvPr>
        </p:nvSpPr>
        <p:spPr>
          <a:xfrm>
            <a:off x="457200" y="2286000"/>
            <a:ext cx="8229600" cy="3962400"/>
          </a:xfrm>
        </p:spPr>
        <p:txBody>
          <a:bodyPr/>
          <a:lstStyle/>
          <a:p>
            <a:r>
              <a:rPr lang="en-US" dirty="0"/>
              <a:t>t</a:t>
            </a:r>
            <a:r>
              <a:rPr lang="en-US" dirty="0" smtClean="0"/>
              <a:t>he “win-win” scenario does not always hold true</a:t>
            </a:r>
          </a:p>
          <a:p>
            <a:r>
              <a:rPr lang="en-US" dirty="0"/>
              <a:t>d</a:t>
            </a:r>
            <a:r>
              <a:rPr lang="en-US" dirty="0" smtClean="0"/>
              <a:t>on’t be afraid to say “No” to foreign investors</a:t>
            </a:r>
          </a:p>
          <a:p>
            <a:r>
              <a:rPr lang="en-US" dirty="0"/>
              <a:t>r</a:t>
            </a:r>
            <a:r>
              <a:rPr lang="en-US" dirty="0" smtClean="0"/>
              <a:t>ethink current commitments to WTO</a:t>
            </a:r>
          </a:p>
          <a:p>
            <a:pPr>
              <a:buNone/>
            </a:pPr>
            <a:endParaRPr lang="en-US" dirty="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1143000"/>
          </a:xfrm>
        </p:spPr>
        <p:txBody>
          <a:bodyPr>
            <a:normAutofit fontScale="90000"/>
          </a:bodyPr>
          <a:lstStyle/>
          <a:p>
            <a:r>
              <a:rPr lang="en-US" dirty="0" smtClean="0">
                <a:solidFill>
                  <a:schemeClr val="tx2">
                    <a:lumMod val="60000"/>
                    <a:lumOff val="40000"/>
                  </a:schemeClr>
                </a:solidFill>
              </a:rPr>
              <a:t>Timeless Lessons from Industrialized Country Historical Experiences</a:t>
            </a:r>
            <a:endParaRPr lang="en-US" dirty="0">
              <a:solidFill>
                <a:schemeClr val="tx2">
                  <a:lumMod val="60000"/>
                  <a:lumOff val="40000"/>
                </a:schemeClr>
              </a:solidFill>
            </a:endParaRPr>
          </a:p>
        </p:txBody>
      </p:sp>
      <p:sp>
        <p:nvSpPr>
          <p:cNvPr id="3" name="Content Placeholder 2"/>
          <p:cNvSpPr>
            <a:spLocks noGrp="1"/>
          </p:cNvSpPr>
          <p:nvPr>
            <p:ph idx="1"/>
          </p:nvPr>
        </p:nvSpPr>
        <p:spPr>
          <a:xfrm>
            <a:off x="457200" y="2209800"/>
            <a:ext cx="8229600" cy="4343400"/>
          </a:xfrm>
        </p:spPr>
        <p:txBody>
          <a:bodyPr/>
          <a:lstStyle/>
          <a:p>
            <a:r>
              <a:rPr lang="en-US" dirty="0"/>
              <a:t>t</a:t>
            </a:r>
            <a:r>
              <a:rPr lang="en-US" dirty="0" smtClean="0"/>
              <a:t>he “win-win” scenario does not always hold true</a:t>
            </a:r>
          </a:p>
          <a:p>
            <a:r>
              <a:rPr lang="en-US" dirty="0"/>
              <a:t>d</a:t>
            </a:r>
            <a:r>
              <a:rPr lang="en-US" dirty="0" smtClean="0"/>
              <a:t>on’t be afraid to say “No” to foreign investors</a:t>
            </a:r>
          </a:p>
          <a:p>
            <a:r>
              <a:rPr lang="en-US" dirty="0"/>
              <a:t>r</a:t>
            </a:r>
            <a:r>
              <a:rPr lang="en-US" dirty="0" smtClean="0"/>
              <a:t>ethink current commitments to WTO</a:t>
            </a:r>
          </a:p>
          <a:p>
            <a:r>
              <a:rPr lang="en-US" dirty="0" smtClean="0"/>
              <a:t>work with other LDC </a:t>
            </a:r>
            <a:r>
              <a:rPr lang="en-US" dirty="0" smtClean="0"/>
              <a:t>members </a:t>
            </a:r>
            <a:r>
              <a:rPr lang="en-US" dirty="0" smtClean="0"/>
              <a:t>to lobby for further delays in implementation of liberalization commitments</a:t>
            </a:r>
          </a:p>
          <a:p>
            <a:pPr>
              <a:buNone/>
            </a:pPr>
            <a:endParaRPr lang="en-US" dirty="0" smtClean="0"/>
          </a:p>
          <a:p>
            <a:endParaRPr lang="en-US" dirty="0" smtClean="0"/>
          </a:p>
          <a:p>
            <a:pPr>
              <a:buNone/>
            </a:pPr>
            <a:endParaRPr lang="en-US" dirty="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143000"/>
          </a:xfrm>
        </p:spPr>
        <p:txBody>
          <a:bodyPr>
            <a:normAutofit fontScale="90000"/>
          </a:bodyPr>
          <a:lstStyle/>
          <a:p>
            <a:r>
              <a:rPr lang="en-US" dirty="0" smtClean="0">
                <a:solidFill>
                  <a:schemeClr val="tx2">
                    <a:lumMod val="60000"/>
                    <a:lumOff val="40000"/>
                  </a:schemeClr>
                </a:solidFill>
              </a:rPr>
              <a:t>Timeless Lessons from Industrialized Country Historical Experiences</a:t>
            </a:r>
            <a:endParaRPr lang="en-US" dirty="0">
              <a:solidFill>
                <a:schemeClr val="tx2">
                  <a:lumMod val="60000"/>
                  <a:lumOff val="40000"/>
                </a:schemeClr>
              </a:solidFill>
            </a:endParaRPr>
          </a:p>
        </p:txBody>
      </p:sp>
      <p:sp>
        <p:nvSpPr>
          <p:cNvPr id="3" name="Content Placeholder 2"/>
          <p:cNvSpPr>
            <a:spLocks noGrp="1"/>
          </p:cNvSpPr>
          <p:nvPr>
            <p:ph idx="1"/>
          </p:nvPr>
        </p:nvSpPr>
        <p:spPr>
          <a:xfrm>
            <a:off x="457200" y="2133600"/>
            <a:ext cx="8229600" cy="4389120"/>
          </a:xfrm>
        </p:spPr>
        <p:txBody>
          <a:bodyPr>
            <a:normAutofit/>
          </a:bodyPr>
          <a:lstStyle/>
          <a:p>
            <a:r>
              <a:rPr lang="en-US" dirty="0"/>
              <a:t>t</a:t>
            </a:r>
            <a:r>
              <a:rPr lang="en-US" dirty="0" smtClean="0"/>
              <a:t>he “win-win” scenario does not always hold true</a:t>
            </a:r>
          </a:p>
          <a:p>
            <a:r>
              <a:rPr lang="en-US" dirty="0"/>
              <a:t>d</a:t>
            </a:r>
            <a:r>
              <a:rPr lang="en-US" dirty="0" smtClean="0"/>
              <a:t>on’t be afraid to say “No” to foreign investors</a:t>
            </a:r>
          </a:p>
          <a:p>
            <a:r>
              <a:rPr lang="en-US" dirty="0"/>
              <a:t>r</a:t>
            </a:r>
            <a:r>
              <a:rPr lang="en-US" dirty="0" smtClean="0"/>
              <a:t>ethink current commitments to WTO</a:t>
            </a:r>
          </a:p>
          <a:p>
            <a:r>
              <a:rPr lang="en-US" dirty="0" smtClean="0"/>
              <a:t>work with other LDC </a:t>
            </a:r>
            <a:r>
              <a:rPr lang="en-US" dirty="0" smtClean="0"/>
              <a:t>members </a:t>
            </a:r>
            <a:r>
              <a:rPr lang="en-US" dirty="0" smtClean="0"/>
              <a:t>to lobby for further delays in implementation of liberalization commitments</a:t>
            </a:r>
          </a:p>
          <a:p>
            <a:r>
              <a:rPr lang="en-US" dirty="0" smtClean="0"/>
              <a:t>don’t be afraid to disappoint investors and aid donors and be willing to suffer the short-term consequences in order to use industrial policies in the long-term</a:t>
            </a:r>
          </a:p>
          <a:p>
            <a:pPr>
              <a:buNone/>
            </a:pPr>
            <a:endParaRPr lang="en-US" dirty="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tx2">
                    <a:lumMod val="60000"/>
                    <a:lumOff val="40000"/>
                  </a:schemeClr>
                </a:solidFill>
              </a:rPr>
              <a:t>Getting Serious About Industrialization</a:t>
            </a:r>
            <a:endParaRPr lang="en-US" dirty="0"/>
          </a:p>
        </p:txBody>
      </p:sp>
      <p:sp>
        <p:nvSpPr>
          <p:cNvPr id="3" name="Content Placeholder 2"/>
          <p:cNvSpPr>
            <a:spLocks noGrp="1"/>
          </p:cNvSpPr>
          <p:nvPr>
            <p:ph idx="1"/>
          </p:nvPr>
        </p:nvSpPr>
        <p:spPr/>
        <p:txBody>
          <a:bodyPr/>
          <a:lstStyle/>
          <a:p>
            <a:pPr>
              <a:buNone/>
            </a:pPr>
            <a:endParaRPr lang="en-US" dirty="0" smtClean="0"/>
          </a:p>
          <a:p>
            <a:pPr>
              <a:buNone/>
            </a:pPr>
            <a:r>
              <a:rPr lang="en-US" dirty="0" smtClean="0"/>
              <a:t>“Don’t do as the US says; do as the US did.”</a:t>
            </a:r>
          </a:p>
          <a:p>
            <a:pPr>
              <a:buNone/>
            </a:pPr>
            <a:endParaRPr lang="en-US" dirty="0"/>
          </a:p>
          <a:p>
            <a:pPr algn="r">
              <a:buNone/>
            </a:pPr>
            <a:r>
              <a:rPr lang="en-US" i="1" dirty="0" smtClean="0"/>
              <a:t>--Economist Joseph </a:t>
            </a:r>
            <a:r>
              <a:rPr lang="en-US" i="1" dirty="0" err="1" smtClean="0"/>
              <a:t>Stiglitz</a:t>
            </a:r>
            <a:endParaRPr lang="en-US" i="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447800"/>
          </a:xfrm>
        </p:spPr>
        <p:txBody>
          <a:bodyPr>
            <a:normAutofit fontScale="90000"/>
          </a:bodyPr>
          <a:lstStyle/>
          <a:p>
            <a:r>
              <a:rPr lang="en-US" dirty="0" smtClean="0"/>
              <a:t>Development as industrialization</a:t>
            </a:r>
            <a:br>
              <a:rPr lang="en-US" dirty="0" smtClean="0"/>
            </a:br>
            <a:endParaRPr lang="en-US" dirty="0"/>
          </a:p>
        </p:txBody>
      </p:sp>
      <p:sp>
        <p:nvSpPr>
          <p:cNvPr id="3" name="Content Placeholder 2"/>
          <p:cNvSpPr>
            <a:spLocks noGrp="1"/>
          </p:cNvSpPr>
          <p:nvPr>
            <p:ph idx="1"/>
          </p:nvPr>
        </p:nvSpPr>
        <p:spPr/>
        <p:txBody>
          <a:bodyPr>
            <a:normAutofit/>
          </a:bodyPr>
          <a:lstStyle/>
          <a:p>
            <a:r>
              <a:rPr lang="en-US" dirty="0" smtClean="0"/>
              <a:t>inadequate indicators:</a:t>
            </a:r>
          </a:p>
          <a:p>
            <a:pPr lvl="1"/>
            <a:r>
              <a:rPr lang="en-US" sz="2600" dirty="0" smtClean="0"/>
              <a:t>GDP growth</a:t>
            </a:r>
          </a:p>
          <a:p>
            <a:pPr lvl="1"/>
            <a:r>
              <a:rPr lang="en-US" sz="2600" dirty="0" smtClean="0"/>
              <a:t>level of exports/value of exports</a:t>
            </a:r>
          </a:p>
          <a:p>
            <a:pPr>
              <a:buNone/>
            </a:pPr>
            <a:endParaRPr lang="en-US" dirty="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In summary:</a:t>
            </a:r>
          </a:p>
          <a:p>
            <a:pPr lvl="2"/>
            <a:endParaRPr lang="en-US" dirty="0" smtClean="0"/>
          </a:p>
          <a:p>
            <a:pPr lvl="2"/>
            <a:endParaRPr lang="en-US" dirty="0" smtClean="0"/>
          </a:p>
          <a:p>
            <a:pPr lvl="2"/>
            <a:endParaRPr lang="en-US" dirty="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In summary:</a:t>
            </a:r>
          </a:p>
          <a:p>
            <a:pPr lvl="2"/>
            <a:r>
              <a:rPr lang="en-US" sz="2600" dirty="0" smtClean="0"/>
              <a:t>trade protection is good</a:t>
            </a:r>
          </a:p>
          <a:p>
            <a:pPr lvl="2"/>
            <a:endParaRPr lang="en-US" dirty="0" smtClean="0"/>
          </a:p>
          <a:p>
            <a:pPr lvl="2"/>
            <a:endParaRPr lang="en-US" dirty="0" smtClean="0"/>
          </a:p>
          <a:p>
            <a:pPr lvl="2"/>
            <a:endParaRPr lang="en-US" dirty="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In summary:</a:t>
            </a:r>
          </a:p>
          <a:p>
            <a:pPr lvl="2"/>
            <a:r>
              <a:rPr lang="en-US" sz="2600" dirty="0" smtClean="0"/>
              <a:t>trade protection is good</a:t>
            </a:r>
          </a:p>
          <a:p>
            <a:pPr lvl="2"/>
            <a:r>
              <a:rPr lang="en-US" sz="2600" dirty="0" smtClean="0"/>
              <a:t>discriminating </a:t>
            </a:r>
            <a:r>
              <a:rPr lang="en-US" sz="2600" dirty="0" smtClean="0"/>
              <a:t>against investors is good</a:t>
            </a:r>
          </a:p>
          <a:p>
            <a:pPr lvl="2"/>
            <a:endParaRPr lang="en-US" dirty="0" smtClean="0"/>
          </a:p>
          <a:p>
            <a:pPr lvl="2"/>
            <a:endParaRPr lang="en-US" dirty="0" smtClean="0"/>
          </a:p>
          <a:p>
            <a:pPr lvl="2"/>
            <a:endParaRPr lang="en-US" dirty="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In summary:</a:t>
            </a:r>
          </a:p>
          <a:p>
            <a:pPr lvl="2"/>
            <a:r>
              <a:rPr lang="en-US" sz="2600" dirty="0" smtClean="0"/>
              <a:t>trade protection is good</a:t>
            </a:r>
          </a:p>
          <a:p>
            <a:pPr lvl="2"/>
            <a:r>
              <a:rPr lang="en-US" sz="2600" dirty="0" smtClean="0"/>
              <a:t>discriminating </a:t>
            </a:r>
            <a:r>
              <a:rPr lang="en-US" sz="2600" dirty="0" smtClean="0"/>
              <a:t>against investors is good</a:t>
            </a:r>
          </a:p>
          <a:p>
            <a:pPr lvl="2"/>
            <a:r>
              <a:rPr lang="en-US" sz="2600" dirty="0"/>
              <a:t>i</a:t>
            </a:r>
            <a:r>
              <a:rPr lang="en-US" sz="2600" dirty="0" smtClean="0"/>
              <a:t>ndustrial policies are good</a:t>
            </a:r>
          </a:p>
          <a:p>
            <a:pPr lvl="2"/>
            <a:endParaRPr lang="en-US" dirty="0" smtClean="0"/>
          </a:p>
          <a:p>
            <a:pPr lvl="2"/>
            <a:endParaRPr lang="en-US" dirty="0" smtClean="0"/>
          </a:p>
          <a:p>
            <a:pPr lvl="2"/>
            <a:endParaRPr lang="en-US" dirty="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In summary:</a:t>
            </a:r>
          </a:p>
          <a:p>
            <a:pPr lvl="2"/>
            <a:r>
              <a:rPr lang="en-US" sz="2600" dirty="0" smtClean="0"/>
              <a:t>trade protection is good</a:t>
            </a:r>
          </a:p>
          <a:p>
            <a:pPr lvl="2"/>
            <a:r>
              <a:rPr lang="en-US" sz="2600" dirty="0" smtClean="0"/>
              <a:t>discriminating </a:t>
            </a:r>
            <a:r>
              <a:rPr lang="en-US" sz="2600" dirty="0" smtClean="0"/>
              <a:t>against investors is good</a:t>
            </a:r>
          </a:p>
          <a:p>
            <a:pPr lvl="2"/>
            <a:r>
              <a:rPr lang="en-US" sz="2600" dirty="0"/>
              <a:t>i</a:t>
            </a:r>
            <a:r>
              <a:rPr lang="en-US" sz="2600" dirty="0" smtClean="0"/>
              <a:t>ndustrial policies are good</a:t>
            </a:r>
          </a:p>
          <a:p>
            <a:pPr lvl="2"/>
            <a:r>
              <a:rPr lang="en-US" sz="2600" dirty="0"/>
              <a:t>r</a:t>
            </a:r>
            <a:r>
              <a:rPr lang="en-US" sz="2600" dirty="0" smtClean="0"/>
              <a:t>egulations are good</a:t>
            </a:r>
          </a:p>
          <a:p>
            <a:pPr lvl="2"/>
            <a:endParaRPr lang="en-US" dirty="0" smtClean="0"/>
          </a:p>
          <a:p>
            <a:pPr lvl="2"/>
            <a:endParaRPr lang="en-US" dirty="0" smtClean="0"/>
          </a:p>
          <a:p>
            <a:pPr lvl="2"/>
            <a:endParaRPr lang="en-US" dirty="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In summary:</a:t>
            </a:r>
          </a:p>
          <a:p>
            <a:pPr lvl="2"/>
            <a:r>
              <a:rPr lang="en-US" sz="2600" dirty="0" smtClean="0"/>
              <a:t>trade protection is good</a:t>
            </a:r>
          </a:p>
          <a:p>
            <a:pPr lvl="2"/>
            <a:r>
              <a:rPr lang="en-US" sz="2600" dirty="0" smtClean="0"/>
              <a:t>discriminating </a:t>
            </a:r>
            <a:r>
              <a:rPr lang="en-US" sz="2600" dirty="0" smtClean="0"/>
              <a:t>against investors is good</a:t>
            </a:r>
          </a:p>
          <a:p>
            <a:pPr lvl="2"/>
            <a:r>
              <a:rPr lang="en-US" sz="2600" dirty="0"/>
              <a:t>i</a:t>
            </a:r>
            <a:r>
              <a:rPr lang="en-US" sz="2600" dirty="0" smtClean="0"/>
              <a:t>ndustrial policies are good</a:t>
            </a:r>
          </a:p>
          <a:p>
            <a:pPr lvl="2"/>
            <a:r>
              <a:rPr lang="en-US" sz="2600" dirty="0"/>
              <a:t>r</a:t>
            </a:r>
            <a:r>
              <a:rPr lang="en-US" sz="2600" dirty="0" smtClean="0"/>
              <a:t>egulations are good</a:t>
            </a:r>
          </a:p>
          <a:p>
            <a:pPr lvl="2"/>
            <a:r>
              <a:rPr lang="en-US" sz="2600" dirty="0"/>
              <a:t>c</a:t>
            </a:r>
            <a:r>
              <a:rPr lang="en-US" sz="2600" dirty="0" smtClean="0"/>
              <a:t>apital controls are good</a:t>
            </a:r>
          </a:p>
          <a:p>
            <a:pPr lvl="2"/>
            <a:endParaRPr lang="en-US" dirty="0" smtClean="0"/>
          </a:p>
          <a:p>
            <a:pPr lvl="2"/>
            <a:endParaRPr lang="en-US" dirty="0" smtClean="0"/>
          </a:p>
          <a:p>
            <a:pPr lvl="2"/>
            <a:endParaRPr lang="en-US" dirty="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In summary:</a:t>
            </a:r>
          </a:p>
          <a:p>
            <a:pPr lvl="2"/>
            <a:r>
              <a:rPr lang="en-US" sz="2600" dirty="0" smtClean="0"/>
              <a:t>trade protection is good</a:t>
            </a:r>
          </a:p>
          <a:p>
            <a:pPr lvl="2"/>
            <a:r>
              <a:rPr lang="en-US" sz="2600" dirty="0" smtClean="0"/>
              <a:t>discriminating </a:t>
            </a:r>
            <a:r>
              <a:rPr lang="en-US" sz="2600" dirty="0" smtClean="0"/>
              <a:t>against investors is good</a:t>
            </a:r>
          </a:p>
          <a:p>
            <a:pPr lvl="2"/>
            <a:r>
              <a:rPr lang="en-US" sz="2600" dirty="0"/>
              <a:t>i</a:t>
            </a:r>
            <a:r>
              <a:rPr lang="en-US" sz="2600" dirty="0" smtClean="0"/>
              <a:t>ndustrial policies are good</a:t>
            </a:r>
          </a:p>
          <a:p>
            <a:pPr lvl="2"/>
            <a:r>
              <a:rPr lang="en-US" sz="2600" dirty="0"/>
              <a:t>r</a:t>
            </a:r>
            <a:r>
              <a:rPr lang="en-US" sz="2600" dirty="0" smtClean="0"/>
              <a:t>egulations are good</a:t>
            </a:r>
          </a:p>
          <a:p>
            <a:pPr lvl="2"/>
            <a:r>
              <a:rPr lang="en-US" sz="2600" dirty="0"/>
              <a:t>c</a:t>
            </a:r>
            <a:r>
              <a:rPr lang="en-US" sz="2600" dirty="0" smtClean="0"/>
              <a:t>apital controls are good</a:t>
            </a:r>
          </a:p>
          <a:p>
            <a:pPr lvl="2"/>
            <a:r>
              <a:rPr lang="en-US" sz="2600" dirty="0"/>
              <a:t>t</a:t>
            </a:r>
            <a:r>
              <a:rPr lang="en-US" sz="2600" dirty="0" smtClean="0"/>
              <a:t>oday’s types of BITs </a:t>
            </a:r>
            <a:r>
              <a:rPr lang="en-US" sz="2600" dirty="0" smtClean="0"/>
              <a:t>are bad</a:t>
            </a:r>
          </a:p>
          <a:p>
            <a:pPr lvl="2"/>
            <a:endParaRPr lang="en-US" dirty="0" smtClean="0"/>
          </a:p>
          <a:p>
            <a:pPr lvl="2"/>
            <a:endParaRPr lang="en-US" dirty="0" smtClean="0"/>
          </a:p>
          <a:p>
            <a:pPr lvl="2"/>
            <a:endParaRPr lang="en-US" dirty="0" smtClean="0"/>
          </a:p>
          <a:p>
            <a:pPr lvl="2"/>
            <a:endParaRPr lang="en-US" dirty="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chemeClr val="tx2">
                    <a:lumMod val="60000"/>
                    <a:lumOff val="40000"/>
                  </a:schemeClr>
                </a:solidFill>
              </a:rPr>
              <a:t>Question?</a:t>
            </a:r>
            <a:endParaRPr lang="en-US" dirty="0">
              <a:solidFill>
                <a:schemeClr val="tx2">
                  <a:lumMod val="60000"/>
                  <a:lumOff val="40000"/>
                </a:schemeClr>
              </a:solidFill>
            </a:endParaRPr>
          </a:p>
        </p:txBody>
      </p:sp>
      <p:sp>
        <p:nvSpPr>
          <p:cNvPr id="3" name="Content Placeholder 2"/>
          <p:cNvSpPr>
            <a:spLocks noGrp="1"/>
          </p:cNvSpPr>
          <p:nvPr>
            <p:ph idx="1"/>
          </p:nvPr>
        </p:nvSpPr>
        <p:spPr/>
        <p:txBody>
          <a:bodyPr/>
          <a:lstStyle/>
          <a:p>
            <a:r>
              <a:rPr lang="en-US" dirty="0"/>
              <a:t>i</a:t>
            </a:r>
            <a:r>
              <a:rPr lang="en-US" dirty="0" smtClean="0"/>
              <a:t>n 30 years, will </a:t>
            </a:r>
            <a:r>
              <a:rPr lang="en-US" dirty="0" smtClean="0"/>
              <a:t>Vietnam</a:t>
            </a:r>
            <a:r>
              <a:rPr lang="en-US" dirty="0" smtClean="0"/>
              <a:t> </a:t>
            </a:r>
            <a:r>
              <a:rPr lang="en-US" dirty="0" smtClean="0"/>
              <a:t>look more like South Korea or Nigeria?</a:t>
            </a: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chemeClr val="tx2">
                    <a:lumMod val="60000"/>
                    <a:lumOff val="40000"/>
                  </a:schemeClr>
                </a:solidFill>
              </a:rPr>
              <a:t>Question?</a:t>
            </a:r>
            <a:endParaRPr lang="en-US" dirty="0">
              <a:solidFill>
                <a:schemeClr val="tx2">
                  <a:lumMod val="60000"/>
                  <a:lumOff val="40000"/>
                </a:schemeClr>
              </a:solidFill>
            </a:endParaRPr>
          </a:p>
        </p:txBody>
      </p:sp>
      <p:sp>
        <p:nvSpPr>
          <p:cNvPr id="3" name="Content Placeholder 2"/>
          <p:cNvSpPr>
            <a:spLocks noGrp="1"/>
          </p:cNvSpPr>
          <p:nvPr>
            <p:ph idx="1"/>
          </p:nvPr>
        </p:nvSpPr>
        <p:spPr/>
        <p:txBody>
          <a:bodyPr/>
          <a:lstStyle/>
          <a:p>
            <a:r>
              <a:rPr lang="en-US" dirty="0"/>
              <a:t>i</a:t>
            </a:r>
            <a:r>
              <a:rPr lang="en-US" dirty="0" smtClean="0"/>
              <a:t>n 30 years, will </a:t>
            </a:r>
            <a:r>
              <a:rPr lang="en-US" dirty="0" smtClean="0"/>
              <a:t>Vietnam</a:t>
            </a:r>
            <a:r>
              <a:rPr lang="en-US" dirty="0" smtClean="0"/>
              <a:t> </a:t>
            </a:r>
            <a:r>
              <a:rPr lang="en-US" dirty="0" smtClean="0"/>
              <a:t>look more like South Korea or Nigeria? </a:t>
            </a:r>
          </a:p>
          <a:p>
            <a:r>
              <a:rPr lang="en-US" dirty="0"/>
              <a:t>t</a:t>
            </a:r>
            <a:r>
              <a:rPr lang="en-US" dirty="0" smtClean="0"/>
              <a:t>he answer depends on the policies you chose today!</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chemeClr val="tx2">
                    <a:lumMod val="60000"/>
                    <a:lumOff val="40000"/>
                  </a:schemeClr>
                </a:solidFill>
              </a:rPr>
              <a:t>Question?</a:t>
            </a:r>
            <a:endParaRPr lang="en-US" dirty="0">
              <a:solidFill>
                <a:schemeClr val="tx2">
                  <a:lumMod val="60000"/>
                  <a:lumOff val="40000"/>
                </a:schemeClr>
              </a:solidFill>
            </a:endParaRPr>
          </a:p>
        </p:txBody>
      </p:sp>
      <p:sp>
        <p:nvSpPr>
          <p:cNvPr id="3" name="Content Placeholder 2"/>
          <p:cNvSpPr>
            <a:spLocks noGrp="1"/>
          </p:cNvSpPr>
          <p:nvPr>
            <p:ph idx="1"/>
          </p:nvPr>
        </p:nvSpPr>
        <p:spPr/>
        <p:txBody>
          <a:bodyPr/>
          <a:lstStyle/>
          <a:p>
            <a:r>
              <a:rPr lang="en-US" dirty="0"/>
              <a:t>i</a:t>
            </a:r>
            <a:r>
              <a:rPr lang="en-US" dirty="0" smtClean="0"/>
              <a:t>n 30 years, will </a:t>
            </a:r>
            <a:r>
              <a:rPr lang="en-US" dirty="0" smtClean="0"/>
              <a:t>Vietnam</a:t>
            </a:r>
            <a:r>
              <a:rPr lang="en-US" dirty="0" smtClean="0"/>
              <a:t> </a:t>
            </a:r>
            <a:r>
              <a:rPr lang="en-US" dirty="0" smtClean="0"/>
              <a:t>look more like South Korea or Nigeria? </a:t>
            </a:r>
          </a:p>
          <a:p>
            <a:r>
              <a:rPr lang="en-US" dirty="0"/>
              <a:t>t</a:t>
            </a:r>
            <a:r>
              <a:rPr lang="en-US" dirty="0" smtClean="0"/>
              <a:t>he answer depends on the policies you chose today!</a:t>
            </a:r>
          </a:p>
          <a:p>
            <a:pPr>
              <a:buNone/>
            </a:pPr>
            <a:endParaRPr lang="en-US" dirty="0" smtClean="0"/>
          </a:p>
          <a:p>
            <a:pPr algn="ctr">
              <a:buNone/>
            </a:pPr>
            <a:r>
              <a:rPr lang="en-US" dirty="0" smtClean="0"/>
              <a:t>Thank you</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447800"/>
          </a:xfrm>
        </p:spPr>
        <p:txBody>
          <a:bodyPr>
            <a:normAutofit fontScale="90000"/>
          </a:bodyPr>
          <a:lstStyle/>
          <a:p>
            <a:r>
              <a:rPr lang="en-US" dirty="0" smtClean="0"/>
              <a:t>Development as industrialization</a:t>
            </a:r>
            <a:br>
              <a:rPr lang="en-US" dirty="0" smtClean="0"/>
            </a:br>
            <a:endParaRPr lang="en-US" dirty="0"/>
          </a:p>
        </p:txBody>
      </p:sp>
      <p:sp>
        <p:nvSpPr>
          <p:cNvPr id="3" name="Content Placeholder 2"/>
          <p:cNvSpPr>
            <a:spLocks noGrp="1"/>
          </p:cNvSpPr>
          <p:nvPr>
            <p:ph idx="1"/>
          </p:nvPr>
        </p:nvSpPr>
        <p:spPr/>
        <p:txBody>
          <a:bodyPr>
            <a:normAutofit/>
          </a:bodyPr>
          <a:lstStyle/>
          <a:p>
            <a:r>
              <a:rPr lang="en-US" dirty="0" smtClean="0"/>
              <a:t>inadequate indicators:</a:t>
            </a:r>
          </a:p>
          <a:p>
            <a:pPr lvl="1"/>
            <a:r>
              <a:rPr lang="en-US" sz="2600" dirty="0" smtClean="0"/>
              <a:t>GDP growth</a:t>
            </a:r>
          </a:p>
          <a:p>
            <a:pPr lvl="1"/>
            <a:r>
              <a:rPr lang="en-US" sz="2600" dirty="0" smtClean="0"/>
              <a:t>level of exports/value of exports</a:t>
            </a:r>
          </a:p>
          <a:p>
            <a:r>
              <a:rPr lang="en-US" dirty="0" smtClean="0"/>
              <a:t>better indicators:</a:t>
            </a:r>
          </a:p>
          <a:p>
            <a:pPr>
              <a:buNone/>
            </a:pP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198</TotalTime>
  <Words>2691</Words>
  <Application>Microsoft Office PowerPoint</Application>
  <PresentationFormat>On-screen Show (4:3)</PresentationFormat>
  <Paragraphs>466</Paragraphs>
  <Slides>89</Slides>
  <Notes>0</Notes>
  <HiddenSlides>0</HiddenSlides>
  <MMClips>0</MMClips>
  <ScaleCrop>false</ScaleCrop>
  <HeadingPairs>
    <vt:vector size="4" baseType="variant">
      <vt:variant>
        <vt:lpstr>Theme</vt:lpstr>
      </vt:variant>
      <vt:variant>
        <vt:i4>1</vt:i4>
      </vt:variant>
      <vt:variant>
        <vt:lpstr>Slide Titles</vt:lpstr>
      </vt:variant>
      <vt:variant>
        <vt:i4>89</vt:i4>
      </vt:variant>
    </vt:vector>
  </HeadingPairs>
  <TitlesOfParts>
    <vt:vector size="90" baseType="lpstr">
      <vt:lpstr>Flow</vt:lpstr>
      <vt:lpstr>Policy Space and Industrial Development  in Historical Perspective </vt:lpstr>
      <vt:lpstr>     </vt:lpstr>
      <vt:lpstr>     </vt:lpstr>
      <vt:lpstr>     </vt:lpstr>
      <vt:lpstr>Development as industrialization </vt:lpstr>
      <vt:lpstr>Development as industrialization </vt:lpstr>
      <vt:lpstr>Development as industrialization </vt:lpstr>
      <vt:lpstr>Development as industrialization </vt:lpstr>
      <vt:lpstr>Development as industrialization </vt:lpstr>
      <vt:lpstr>Development as industrialization </vt:lpstr>
      <vt:lpstr>Development as industrialization </vt:lpstr>
      <vt:lpstr>Development as industrialization </vt:lpstr>
      <vt:lpstr>Development as industrialization </vt:lpstr>
      <vt:lpstr>Development as industrialization </vt:lpstr>
      <vt:lpstr>Development as industrialization</vt:lpstr>
      <vt:lpstr>Development as industrialization</vt:lpstr>
      <vt:lpstr>Development as industrialization</vt:lpstr>
      <vt:lpstr>What is “Policy Space”? </vt:lpstr>
      <vt:lpstr>What is “Policy Space”? </vt:lpstr>
      <vt:lpstr>What is “Policy Space”? </vt:lpstr>
      <vt:lpstr>What is “Policy Space”? </vt:lpstr>
      <vt:lpstr>What is “Policy Space”? </vt:lpstr>
      <vt:lpstr>Policy Space</vt:lpstr>
      <vt:lpstr>Policy Space</vt:lpstr>
      <vt:lpstr>Policy Space</vt:lpstr>
      <vt:lpstr>Policy Space</vt:lpstr>
      <vt:lpstr>Policy Space</vt:lpstr>
      <vt:lpstr>Policy Space</vt:lpstr>
      <vt:lpstr>Policy Space</vt:lpstr>
      <vt:lpstr>Policy Space</vt:lpstr>
      <vt:lpstr>Policy Space</vt:lpstr>
      <vt:lpstr>Policy Space</vt:lpstr>
      <vt:lpstr>Policy Space</vt:lpstr>
      <vt:lpstr>Policy Space</vt:lpstr>
      <vt:lpstr>Policy Space</vt:lpstr>
      <vt:lpstr>Slide 36</vt:lpstr>
      <vt:lpstr>Slide 37</vt:lpstr>
      <vt:lpstr>Slide 38</vt:lpstr>
      <vt:lpstr>Slide 39</vt:lpstr>
      <vt:lpstr>Slide 40</vt:lpstr>
      <vt:lpstr>Timeless Lessons from Industrialized Country Historical Experiences</vt:lpstr>
      <vt:lpstr>Timeless Lessons from Industrialized Country Historical Experiences</vt:lpstr>
      <vt:lpstr>Timeless Lessons from Industrialized Country Historical Experiences</vt:lpstr>
      <vt:lpstr>Timeless Lessons from Industrialized Country Historical Experiences</vt:lpstr>
      <vt:lpstr>Timeless Lessons from Industrialized Country Historical Experiences</vt:lpstr>
      <vt:lpstr>Timeless Lessons from Industrialized Country Historical Experiences</vt:lpstr>
      <vt:lpstr>Timeless Lessons from Industrialized Country Historical Experiences</vt:lpstr>
      <vt:lpstr>Timeless Lessons from Industrialized Country Historical Experiences</vt:lpstr>
      <vt:lpstr>Timeless Lessons from Industrialized Country Historical Experiences</vt:lpstr>
      <vt:lpstr>Timeless Lessons from Industrialized Country Historical Experiences</vt:lpstr>
      <vt:lpstr>Timeless Lessons from Industrialized Country Historical Experiences</vt:lpstr>
      <vt:lpstr>Timeless Lessons from Industrialized Country Historical Experiences</vt:lpstr>
      <vt:lpstr>Timeless Lessons from Industrialized Country Historical Experiences</vt:lpstr>
      <vt:lpstr>Timeless Lessons from Industrialized Country Historical Experiences</vt:lpstr>
      <vt:lpstr>Timeless Lessons from Industrialized Country Historical Experiences</vt:lpstr>
      <vt:lpstr>Timeless Lessons from Industrialized Country Historical Experiences</vt:lpstr>
      <vt:lpstr>Timeless Lessons from Industrialized Country Historical Experiences</vt:lpstr>
      <vt:lpstr>Timeless Lessons from Industrialized Country Historical Experiences</vt:lpstr>
      <vt:lpstr>Timeless Lessons from Industrialized Country Historical Experiences</vt:lpstr>
      <vt:lpstr>Timeless Lessons from Industrialized Country Historical Experiences</vt:lpstr>
      <vt:lpstr>Timeless Lessons from Industrialized Country Historical Experiences</vt:lpstr>
      <vt:lpstr>Timeless Lessons from Industrialized Country Historical Experiences</vt:lpstr>
      <vt:lpstr>Timeless Lessons from Industrialized Country Historical Experiences</vt:lpstr>
      <vt:lpstr>Timeless Lessons from Industrialized Country Historical Experiences</vt:lpstr>
      <vt:lpstr>Timeless Lessons from Industrialized Country Historical Experiences</vt:lpstr>
      <vt:lpstr>Timeless Lessons from Industrialized Country Historical Experiences</vt:lpstr>
      <vt:lpstr>Timeless Lessons from Industrialized Country Historical Experiences</vt:lpstr>
      <vt:lpstr>Timeless Lessons from Industrialized Country Historical Experiences</vt:lpstr>
      <vt:lpstr>Timeless Lessons from Industrialized Country Historical Experiences</vt:lpstr>
      <vt:lpstr>Timeless Lessons from Industrialized Country Historical Experiences</vt:lpstr>
      <vt:lpstr>Timeless Lessons from Industrialized Country Historical Experiences</vt:lpstr>
      <vt:lpstr>Timeless Lessons from Industrialized Country Historical Experiences</vt:lpstr>
      <vt:lpstr>Timeless Lessons from Industrialized Country Historical Experiences</vt:lpstr>
      <vt:lpstr>Timeless Lessons from Industrialized Country Historical Experiences</vt:lpstr>
      <vt:lpstr>Timeless Lessons from Industrialized Country Historical Experiences</vt:lpstr>
      <vt:lpstr>Timeless Lessons from Industrialized Country Historical Experiences</vt:lpstr>
      <vt:lpstr>Timeless Lessons from Industrialized Country Historical Experiences</vt:lpstr>
      <vt:lpstr>Timeless Lessons from Industrialized Country Historical Experiences</vt:lpstr>
      <vt:lpstr>Getting Serious About Industrialization</vt:lpstr>
      <vt:lpstr>Slide 80</vt:lpstr>
      <vt:lpstr>Slide 81</vt:lpstr>
      <vt:lpstr>Slide 82</vt:lpstr>
      <vt:lpstr>Slide 83</vt:lpstr>
      <vt:lpstr>Slide 84</vt:lpstr>
      <vt:lpstr>Slide 85</vt:lpstr>
      <vt:lpstr>Slide 86</vt:lpstr>
      <vt:lpstr>Question?</vt:lpstr>
      <vt:lpstr>Question?</vt:lpstr>
      <vt:lpstr>Question?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TOSHIBA</dc:creator>
  <cp:lastModifiedBy>TOSHIBA</cp:lastModifiedBy>
  <cp:revision>44</cp:revision>
  <dcterms:created xsi:type="dcterms:W3CDTF">2015-03-23T04:49:00Z</dcterms:created>
  <dcterms:modified xsi:type="dcterms:W3CDTF">2015-03-23T08:07:28Z</dcterms:modified>
</cp:coreProperties>
</file>